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  <p:sldMasterId id="2147483672" r:id="rId5"/>
    <p:sldMasterId id="2147483684" r:id="rId6"/>
    <p:sldMasterId id="2147483688" r:id="rId7"/>
    <p:sldMasterId id="2147483690" r:id="rId8"/>
  </p:sldMasterIdLst>
  <p:notesMasterIdLst>
    <p:notesMasterId r:id="rId81"/>
  </p:notesMasterIdLst>
  <p:handoutMasterIdLst>
    <p:handoutMasterId r:id="rId82"/>
  </p:handoutMasterIdLst>
  <p:sldIdLst>
    <p:sldId id="256" r:id="rId9"/>
    <p:sldId id="317" r:id="rId10"/>
    <p:sldId id="346" r:id="rId11"/>
    <p:sldId id="345" r:id="rId12"/>
    <p:sldId id="357" r:id="rId13"/>
    <p:sldId id="401" r:id="rId14"/>
    <p:sldId id="400" r:id="rId15"/>
    <p:sldId id="436" r:id="rId16"/>
    <p:sldId id="354" r:id="rId17"/>
    <p:sldId id="396" r:id="rId18"/>
    <p:sldId id="397" r:id="rId19"/>
    <p:sldId id="427" r:id="rId20"/>
    <p:sldId id="424" r:id="rId21"/>
    <p:sldId id="438" r:id="rId22"/>
    <p:sldId id="425" r:id="rId23"/>
    <p:sldId id="398" r:id="rId24"/>
    <p:sldId id="369" r:id="rId25"/>
    <p:sldId id="403" r:id="rId26"/>
    <p:sldId id="456" r:id="rId27"/>
    <p:sldId id="439" r:id="rId28"/>
    <p:sldId id="372" r:id="rId29"/>
    <p:sldId id="365" r:id="rId30"/>
    <p:sldId id="387" r:id="rId31"/>
    <p:sldId id="388" r:id="rId32"/>
    <p:sldId id="384" r:id="rId33"/>
    <p:sldId id="389" r:id="rId34"/>
    <p:sldId id="442" r:id="rId35"/>
    <p:sldId id="405" r:id="rId36"/>
    <p:sldId id="406" r:id="rId37"/>
    <p:sldId id="437" r:id="rId38"/>
    <p:sldId id="407" r:id="rId39"/>
    <p:sldId id="409" r:id="rId40"/>
    <p:sldId id="426" r:id="rId41"/>
    <p:sldId id="410" r:id="rId42"/>
    <p:sldId id="411" r:id="rId43"/>
    <p:sldId id="385" r:id="rId44"/>
    <p:sldId id="375" r:id="rId45"/>
    <p:sldId id="393" r:id="rId46"/>
    <p:sldId id="441" r:id="rId47"/>
    <p:sldId id="455" r:id="rId48"/>
    <p:sldId id="440" r:id="rId49"/>
    <p:sldId id="376" r:id="rId50"/>
    <p:sldId id="390" r:id="rId51"/>
    <p:sldId id="414" r:id="rId52"/>
    <p:sldId id="415" r:id="rId53"/>
    <p:sldId id="416" r:id="rId54"/>
    <p:sldId id="418" r:id="rId55"/>
    <p:sldId id="419" r:id="rId56"/>
    <p:sldId id="422" r:id="rId57"/>
    <p:sldId id="392" r:id="rId58"/>
    <p:sldId id="428" r:id="rId59"/>
    <p:sldId id="364" r:id="rId60"/>
    <p:sldId id="353" r:id="rId61"/>
    <p:sldId id="429" r:id="rId62"/>
    <p:sldId id="432" r:id="rId63"/>
    <p:sldId id="431" r:id="rId64"/>
    <p:sldId id="452" r:id="rId65"/>
    <p:sldId id="453" r:id="rId66"/>
    <p:sldId id="443" r:id="rId67"/>
    <p:sldId id="444" r:id="rId68"/>
    <p:sldId id="433" r:id="rId69"/>
    <p:sldId id="454" r:id="rId70"/>
    <p:sldId id="434" r:id="rId71"/>
    <p:sldId id="435" r:id="rId72"/>
    <p:sldId id="445" r:id="rId73"/>
    <p:sldId id="446" r:id="rId74"/>
    <p:sldId id="447" r:id="rId75"/>
    <p:sldId id="448" r:id="rId76"/>
    <p:sldId id="449" r:id="rId77"/>
    <p:sldId id="450" r:id="rId78"/>
    <p:sldId id="451" r:id="rId79"/>
    <p:sldId id="274" r:id="rId8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90">
          <p15:clr>
            <a:srgbClr val="A4A3A4"/>
          </p15:clr>
        </p15:guide>
        <p15:guide id="3" orient="horz" pos="1070">
          <p15:clr>
            <a:srgbClr val="A4A3A4"/>
          </p15:clr>
        </p15:guide>
        <p15:guide id="4" pos="13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9692"/>
    <a:srgbClr val="E7642A"/>
    <a:srgbClr val="EBEBEB"/>
    <a:srgbClr val="E1E1E1"/>
    <a:srgbClr val="5B595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47" autoAdjust="0"/>
  </p:normalViewPr>
  <p:slideViewPr>
    <p:cSldViewPr snapToGrid="0">
      <p:cViewPr varScale="1">
        <p:scale>
          <a:sx n="128" d="100"/>
          <a:sy n="128" d="100"/>
        </p:scale>
        <p:origin x="154" y="91"/>
      </p:cViewPr>
      <p:guideLst>
        <p:guide orient="horz" pos="1622"/>
        <p:guide pos="2890"/>
        <p:guide orient="horz" pos="1070"/>
        <p:guide pos="13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viewProps" Target="viewProp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microsoft.com/office/2016/11/relationships/changesInfo" Target="changesInfos/changesInfo1.xml"/><Relationship Id="rId61" Type="http://schemas.openxmlformats.org/officeDocument/2006/relationships/slide" Target="slides/slide53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Gunning" userId="2a64ed2d-3344-456a-961d-ca62d1505fc6" providerId="ADAL" clId="{13AD5BDC-0077-49EE-9674-DA51613291AD}"/>
    <pc:docChg chg="undo redo custSel addSld delSld modSld">
      <pc:chgData name="Robert Gunning" userId="2a64ed2d-3344-456a-961d-ca62d1505fc6" providerId="ADAL" clId="{13AD5BDC-0077-49EE-9674-DA51613291AD}" dt="2021-09-21T15:56:41.168" v="1724" actId="1076"/>
      <pc:docMkLst>
        <pc:docMk/>
      </pc:docMkLst>
      <pc:sldChg chg="addSp delSp modSp mod">
        <pc:chgData name="Robert Gunning" userId="2a64ed2d-3344-456a-961d-ca62d1505fc6" providerId="ADAL" clId="{13AD5BDC-0077-49EE-9674-DA51613291AD}" dt="2021-09-21T15:30:29.542" v="988" actId="732"/>
        <pc:sldMkLst>
          <pc:docMk/>
          <pc:sldMk cId="844160757" sldId="317"/>
        </pc:sldMkLst>
        <pc:picChg chg="add del mod">
          <ac:chgData name="Robert Gunning" userId="2a64ed2d-3344-456a-961d-ca62d1505fc6" providerId="ADAL" clId="{13AD5BDC-0077-49EE-9674-DA51613291AD}" dt="2021-09-21T15:30:15.331" v="986" actId="14100"/>
          <ac:picMkLst>
            <pc:docMk/>
            <pc:sldMk cId="844160757" sldId="317"/>
            <ac:picMk id="4" creationId="{00000000-0000-0000-0000-000000000000}"/>
          </ac:picMkLst>
        </pc:picChg>
        <pc:picChg chg="mod modCrop">
          <ac:chgData name="Robert Gunning" userId="2a64ed2d-3344-456a-961d-ca62d1505fc6" providerId="ADAL" clId="{13AD5BDC-0077-49EE-9674-DA51613291AD}" dt="2021-09-21T15:30:29.542" v="988" actId="732"/>
          <ac:picMkLst>
            <pc:docMk/>
            <pc:sldMk cId="844160757" sldId="317"/>
            <ac:picMk id="10" creationId="{00000000-0000-0000-0000-000000000000}"/>
          </ac:picMkLst>
        </pc:picChg>
      </pc:sldChg>
      <pc:sldChg chg="modSp mod">
        <pc:chgData name="Robert Gunning" userId="2a64ed2d-3344-456a-961d-ca62d1505fc6" providerId="ADAL" clId="{13AD5BDC-0077-49EE-9674-DA51613291AD}" dt="2021-09-17T19:53:06.406" v="13" actId="20577"/>
        <pc:sldMkLst>
          <pc:docMk/>
          <pc:sldMk cId="4139814210" sldId="346"/>
        </pc:sldMkLst>
        <pc:spChg chg="mod">
          <ac:chgData name="Robert Gunning" userId="2a64ed2d-3344-456a-961d-ca62d1505fc6" providerId="ADAL" clId="{13AD5BDC-0077-49EE-9674-DA51613291AD}" dt="2021-09-17T19:53:06.406" v="13" actId="20577"/>
          <ac:spMkLst>
            <pc:docMk/>
            <pc:sldMk cId="4139814210" sldId="346"/>
            <ac:spMk id="4" creationId="{2F5CED60-2B59-4E5D-9766-E221D03C71B3}"/>
          </ac:spMkLst>
        </pc:spChg>
      </pc:sldChg>
      <pc:sldChg chg="modSp mod">
        <pc:chgData name="Robert Gunning" userId="2a64ed2d-3344-456a-961d-ca62d1505fc6" providerId="ADAL" clId="{13AD5BDC-0077-49EE-9674-DA51613291AD}" dt="2021-09-17T19:56:35.401" v="133" actId="20577"/>
        <pc:sldMkLst>
          <pc:docMk/>
          <pc:sldMk cId="3623150459" sldId="387"/>
        </pc:sldMkLst>
        <pc:spChg chg="mod">
          <ac:chgData name="Robert Gunning" userId="2a64ed2d-3344-456a-961d-ca62d1505fc6" providerId="ADAL" clId="{13AD5BDC-0077-49EE-9674-DA51613291AD}" dt="2021-09-17T19:56:35.401" v="133" actId="20577"/>
          <ac:spMkLst>
            <pc:docMk/>
            <pc:sldMk cId="3623150459" sldId="387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13AD5BDC-0077-49EE-9674-DA51613291AD}" dt="2021-09-17T20:26:53.420" v="976" actId="6549"/>
        <pc:sldMkLst>
          <pc:docMk/>
          <pc:sldMk cId="3194637063" sldId="447"/>
        </pc:sldMkLst>
        <pc:spChg chg="mod">
          <ac:chgData name="Robert Gunning" userId="2a64ed2d-3344-456a-961d-ca62d1505fc6" providerId="ADAL" clId="{13AD5BDC-0077-49EE-9674-DA51613291AD}" dt="2021-09-17T20:26:53.420" v="976" actId="6549"/>
          <ac:spMkLst>
            <pc:docMk/>
            <pc:sldMk cId="3194637063" sldId="447"/>
            <ac:spMk id="7" creationId="{00000000-0000-0000-0000-000000000000}"/>
          </ac:spMkLst>
        </pc:spChg>
      </pc:sldChg>
      <pc:sldChg chg="modSp mod">
        <pc:chgData name="Robert Gunning" userId="2a64ed2d-3344-456a-961d-ca62d1505fc6" providerId="ADAL" clId="{13AD5BDC-0077-49EE-9674-DA51613291AD}" dt="2021-09-17T20:07:59.523" v="975" actId="20577"/>
        <pc:sldMkLst>
          <pc:docMk/>
          <pc:sldMk cId="2854425238" sldId="455"/>
        </pc:sldMkLst>
        <pc:spChg chg="mod">
          <ac:chgData name="Robert Gunning" userId="2a64ed2d-3344-456a-961d-ca62d1505fc6" providerId="ADAL" clId="{13AD5BDC-0077-49EE-9674-DA51613291AD}" dt="2021-09-17T20:07:59.523" v="975" actId="20577"/>
          <ac:spMkLst>
            <pc:docMk/>
            <pc:sldMk cId="2854425238" sldId="455"/>
            <ac:spMk id="10" creationId="{00000000-0000-0000-0000-000000000000}"/>
          </ac:spMkLst>
        </pc:spChg>
        <pc:spChg chg="mod">
          <ac:chgData name="Robert Gunning" userId="2a64ed2d-3344-456a-961d-ca62d1505fc6" providerId="ADAL" clId="{13AD5BDC-0077-49EE-9674-DA51613291AD}" dt="2021-09-17T20:07:41.575" v="905" actId="1076"/>
          <ac:spMkLst>
            <pc:docMk/>
            <pc:sldMk cId="2854425238" sldId="455"/>
            <ac:spMk id="13" creationId="{B5DFFF27-F9E1-408F-9017-3DA401125251}"/>
          </ac:spMkLst>
        </pc:spChg>
      </pc:sldChg>
      <pc:sldChg chg="addSp delSp modSp add mod">
        <pc:chgData name="Robert Gunning" userId="2a64ed2d-3344-456a-961d-ca62d1505fc6" providerId="ADAL" clId="{13AD5BDC-0077-49EE-9674-DA51613291AD}" dt="2021-09-21T15:56:41.168" v="1724" actId="1076"/>
        <pc:sldMkLst>
          <pc:docMk/>
          <pc:sldMk cId="3315676959" sldId="456"/>
        </pc:sldMkLst>
        <pc:spChg chg="mod">
          <ac:chgData name="Robert Gunning" userId="2a64ed2d-3344-456a-961d-ca62d1505fc6" providerId="ADAL" clId="{13AD5BDC-0077-49EE-9674-DA51613291AD}" dt="2021-09-21T15:53:16.790" v="1548" actId="20577"/>
          <ac:spMkLst>
            <pc:docMk/>
            <pc:sldMk cId="3315676959" sldId="456"/>
            <ac:spMk id="6" creationId="{00000000-0000-0000-0000-000000000000}"/>
          </ac:spMkLst>
        </pc:spChg>
        <pc:spChg chg="add mod">
          <ac:chgData name="Robert Gunning" userId="2a64ed2d-3344-456a-961d-ca62d1505fc6" providerId="ADAL" clId="{13AD5BDC-0077-49EE-9674-DA51613291AD}" dt="2021-09-21T15:55:28.202" v="1645" actId="20577"/>
          <ac:spMkLst>
            <pc:docMk/>
            <pc:sldMk cId="3315676959" sldId="456"/>
            <ac:spMk id="7" creationId="{D6CB7A0C-88FA-4771-A3E7-1F2BFDB96C9E}"/>
          </ac:spMkLst>
        </pc:spChg>
        <pc:spChg chg="mod">
          <ac:chgData name="Robert Gunning" userId="2a64ed2d-3344-456a-961d-ca62d1505fc6" providerId="ADAL" clId="{13AD5BDC-0077-49EE-9674-DA51613291AD}" dt="2021-09-21T15:48:59.655" v="1069" actId="20577"/>
          <ac:spMkLst>
            <pc:docMk/>
            <pc:sldMk cId="3315676959" sldId="456"/>
            <ac:spMk id="8" creationId="{00000000-0000-0000-0000-000000000000}"/>
          </ac:spMkLst>
        </pc:spChg>
        <pc:spChg chg="add mod">
          <ac:chgData name="Robert Gunning" userId="2a64ed2d-3344-456a-961d-ca62d1505fc6" providerId="ADAL" clId="{13AD5BDC-0077-49EE-9674-DA51613291AD}" dt="2021-09-21T15:56:41.168" v="1724" actId="1076"/>
          <ac:spMkLst>
            <pc:docMk/>
            <pc:sldMk cId="3315676959" sldId="456"/>
            <ac:spMk id="9" creationId="{1FFDCF5C-4EA9-4023-885D-4702D99006CD}"/>
          </ac:spMkLst>
        </pc:spChg>
        <pc:picChg chg="del">
          <ac:chgData name="Robert Gunning" userId="2a64ed2d-3344-456a-961d-ca62d1505fc6" providerId="ADAL" clId="{13AD5BDC-0077-49EE-9674-DA51613291AD}" dt="2021-09-21T15:46:54.560" v="1048" actId="478"/>
          <ac:picMkLst>
            <pc:docMk/>
            <pc:sldMk cId="3315676959" sldId="456"/>
            <ac:picMk id="2" creationId="{00000000-0000-0000-0000-000000000000}"/>
          </ac:picMkLst>
        </pc:picChg>
        <pc:picChg chg="add mod">
          <ac:chgData name="Robert Gunning" userId="2a64ed2d-3344-456a-961d-ca62d1505fc6" providerId="ADAL" clId="{13AD5BDC-0077-49EE-9674-DA51613291AD}" dt="2021-09-21T15:46:50.153" v="1047" actId="14100"/>
          <ac:picMkLst>
            <pc:docMk/>
            <pc:sldMk cId="3315676959" sldId="456"/>
            <ac:picMk id="4" creationId="{94C8CEC6-EF32-4A68-A73D-140B7E17EB46}"/>
          </ac:picMkLst>
        </pc:picChg>
      </pc:sldChg>
      <pc:sldChg chg="modSp add del mod">
        <pc:chgData name="Robert Gunning" userId="2a64ed2d-3344-456a-961d-ca62d1505fc6" providerId="ADAL" clId="{13AD5BDC-0077-49EE-9674-DA51613291AD}" dt="2021-09-21T15:33:27.852" v="1016" actId="47"/>
        <pc:sldMkLst>
          <pc:docMk/>
          <pc:sldMk cId="3740081411" sldId="456"/>
        </pc:sldMkLst>
        <pc:spChg chg="mod">
          <ac:chgData name="Robert Gunning" userId="2a64ed2d-3344-456a-961d-ca62d1505fc6" providerId="ADAL" clId="{13AD5BDC-0077-49EE-9674-DA51613291AD}" dt="2021-09-21T15:33:22.183" v="1015" actId="14100"/>
          <ac:spMkLst>
            <pc:docMk/>
            <pc:sldMk cId="3740081411" sldId="456"/>
            <ac:spMk id="6" creationId="{00000000-0000-0000-0000-000000000000}"/>
          </ac:spMkLst>
        </pc:spChg>
        <pc:spChg chg="mod">
          <ac:chgData name="Robert Gunning" userId="2a64ed2d-3344-456a-961d-ca62d1505fc6" providerId="ADAL" clId="{13AD5BDC-0077-49EE-9674-DA51613291AD}" dt="2021-09-21T15:33:16.491" v="1014" actId="20577"/>
          <ac:spMkLst>
            <pc:docMk/>
            <pc:sldMk cId="3740081411" sldId="456"/>
            <ac:spMk id="8" creationId="{00000000-0000-0000-0000-000000000000}"/>
          </ac:spMkLst>
        </pc:spChg>
      </pc:sldChg>
    </pc:docChg>
  </pc:docChgLst>
  <pc:docChgLst>
    <pc:chgData name="Lena Mason" userId="27355103-a705-443d-bfa7-e5454841bae8" providerId="ADAL" clId="{CA0E2963-C25C-4C8C-BF37-3D25215FBD08}"/>
    <pc:docChg chg="custSel modSld">
      <pc:chgData name="Lena Mason" userId="27355103-a705-443d-bfa7-e5454841bae8" providerId="ADAL" clId="{CA0E2963-C25C-4C8C-BF37-3D25215FBD08}" dt="2022-06-01T22:13:47.961" v="17" actId="166"/>
      <pc:docMkLst>
        <pc:docMk/>
      </pc:docMkLst>
      <pc:sldChg chg="addSp delSp modSp mod">
        <pc:chgData name="Lena Mason" userId="27355103-a705-443d-bfa7-e5454841bae8" providerId="ADAL" clId="{CA0E2963-C25C-4C8C-BF37-3D25215FBD08}" dt="2022-06-01T22:13:47.961" v="17" actId="166"/>
        <pc:sldMkLst>
          <pc:docMk/>
          <pc:sldMk cId="1367186177" sldId="376"/>
        </pc:sldMkLst>
        <pc:spChg chg="mod">
          <ac:chgData name="Lena Mason" userId="27355103-a705-443d-bfa7-e5454841bae8" providerId="ADAL" clId="{CA0E2963-C25C-4C8C-BF37-3D25215FBD08}" dt="2022-06-01T22:13:40.419" v="15" actId="1076"/>
          <ac:spMkLst>
            <pc:docMk/>
            <pc:sldMk cId="1367186177" sldId="376"/>
            <ac:spMk id="8" creationId="{00000000-0000-0000-0000-000000000000}"/>
          </ac:spMkLst>
        </pc:spChg>
        <pc:graphicFrameChg chg="add del mod">
          <ac:chgData name="Lena Mason" userId="27355103-a705-443d-bfa7-e5454841bae8" providerId="ADAL" clId="{CA0E2963-C25C-4C8C-BF37-3D25215FBD08}" dt="2022-06-01T22:08:28.902" v="1" actId="478"/>
          <ac:graphicFrameMkLst>
            <pc:docMk/>
            <pc:sldMk cId="1367186177" sldId="376"/>
            <ac:graphicFrameMk id="2" creationId="{7EFAD3A3-A312-2079-8A64-450951A8869C}"/>
          </ac:graphicFrameMkLst>
        </pc:graphicFrameChg>
        <pc:picChg chg="add mod">
          <ac:chgData name="Lena Mason" userId="27355103-a705-443d-bfa7-e5454841bae8" providerId="ADAL" clId="{CA0E2963-C25C-4C8C-BF37-3D25215FBD08}" dt="2022-06-01T22:12:11.284" v="13" actId="1076"/>
          <ac:picMkLst>
            <pc:docMk/>
            <pc:sldMk cId="1367186177" sldId="376"/>
            <ac:picMk id="4" creationId="{0B4F7372-0F49-D23A-35CB-55908C361C68}"/>
          </ac:picMkLst>
        </pc:picChg>
        <pc:picChg chg="mod ord">
          <ac:chgData name="Lena Mason" userId="27355103-a705-443d-bfa7-e5454841bae8" providerId="ADAL" clId="{CA0E2963-C25C-4C8C-BF37-3D25215FBD08}" dt="2022-06-01T22:13:47.961" v="17" actId="166"/>
          <ac:picMkLst>
            <pc:docMk/>
            <pc:sldMk cId="1367186177" sldId="376"/>
            <ac:picMk id="11" creationId="{7AB09A4B-3783-4C62-815B-09A95A34493B}"/>
          </ac:picMkLst>
        </pc:picChg>
        <pc:picChg chg="del mod">
          <ac:chgData name="Lena Mason" userId="27355103-a705-443d-bfa7-e5454841bae8" providerId="ADAL" clId="{CA0E2963-C25C-4C8C-BF37-3D25215FBD08}" dt="2022-06-01T22:09:56" v="12" actId="478"/>
          <ac:picMkLst>
            <pc:docMk/>
            <pc:sldMk cId="1367186177" sldId="376"/>
            <ac:picMk id="13" creationId="{640E3D98-F99C-49B5-AD68-E19327BEA162}"/>
          </ac:picMkLst>
        </pc:picChg>
      </pc:sldChg>
    </pc:docChg>
  </pc:docChgLst>
  <pc:docChgLst>
    <pc:chgData name="Kevin Lintz" userId="cdf1de1f-51df-4c7a-8c0b-0eca96244a9d" providerId="ADAL" clId="{D63C1F7D-BD64-4E2D-A1B7-F62C876F928E}"/>
    <pc:docChg chg="modSld">
      <pc:chgData name="Kevin Lintz" userId="cdf1de1f-51df-4c7a-8c0b-0eca96244a9d" providerId="ADAL" clId="{D63C1F7D-BD64-4E2D-A1B7-F62C876F928E}" dt="2022-10-19T15:09:22.472" v="0" actId="1076"/>
      <pc:docMkLst>
        <pc:docMk/>
      </pc:docMkLst>
      <pc:sldChg chg="modSp mod">
        <pc:chgData name="Kevin Lintz" userId="cdf1de1f-51df-4c7a-8c0b-0eca96244a9d" providerId="ADAL" clId="{D63C1F7D-BD64-4E2D-A1B7-F62C876F928E}" dt="2022-10-19T15:09:22.472" v="0" actId="1076"/>
        <pc:sldMkLst>
          <pc:docMk/>
          <pc:sldMk cId="2854425238" sldId="455"/>
        </pc:sldMkLst>
        <pc:spChg chg="mod">
          <ac:chgData name="Kevin Lintz" userId="cdf1de1f-51df-4c7a-8c0b-0eca96244a9d" providerId="ADAL" clId="{D63C1F7D-BD64-4E2D-A1B7-F62C876F928E}" dt="2022-10-19T15:09:22.472" v="0" actId="1076"/>
          <ac:spMkLst>
            <pc:docMk/>
            <pc:sldMk cId="2854425238" sldId="455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3810-1FE0-4837-82AB-340A4B718A6D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77A80-8F44-4240-84E8-E57B97E2D5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15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A25E-D4A1-3C42-81BE-520315FE1DF6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7E9B2-98E1-284B-BED4-1145E756C8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0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 Reminders Toggle Turns on Reminders</a:t>
            </a:r>
            <a:r>
              <a:rPr lang="en-US" baseline="0" dirty="0"/>
              <a:t> to the Workflow Administrator</a:t>
            </a:r>
          </a:p>
          <a:p>
            <a:endParaRPr lang="en-US" baseline="0" dirty="0"/>
          </a:p>
          <a:p>
            <a:r>
              <a:rPr lang="en-US" baseline="0" dirty="0"/>
              <a:t>Workflow Administrator Email is the address that should receive Workflow Level Reminders</a:t>
            </a:r>
          </a:p>
          <a:p>
            <a:endParaRPr lang="en-US" baseline="0" dirty="0"/>
          </a:p>
          <a:p>
            <a:r>
              <a:rPr lang="en-US" baseline="0" dirty="0"/>
              <a:t>Notify Admin After Time Setting determines how long packages must sit before a reminder notification is sent to the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4316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Step level reminders toggle allows Step level reminders to be set on Workflow Actors</a:t>
            </a:r>
          </a:p>
          <a:p>
            <a:endParaRPr lang="en-US" baseline="0" dirty="0"/>
          </a:p>
          <a:p>
            <a:r>
              <a:rPr lang="en-US" baseline="0" dirty="0"/>
              <a:t>Apply to in process packages will send reminders for packages currently in workflow</a:t>
            </a:r>
          </a:p>
          <a:p>
            <a:endParaRPr lang="en-US" baseline="0" dirty="0"/>
          </a:p>
          <a:p>
            <a:r>
              <a:rPr lang="en-US" baseline="0" dirty="0"/>
              <a:t>Notify Users After Setting determines how long a package must sit at a step before a reminder is sent to the users assigned to that actor</a:t>
            </a:r>
          </a:p>
          <a:p>
            <a:endParaRPr lang="en-US" baseline="0" dirty="0"/>
          </a:p>
          <a:p>
            <a:r>
              <a:rPr lang="en-US" baseline="0" dirty="0"/>
              <a:t>Repeat email every time setting determines how long after a step level reminder is sent that a repeat reminder should be sent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81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Assignment Rules determine which</a:t>
            </a:r>
            <a:r>
              <a:rPr lang="en-US" baseline="0" dirty="0"/>
              <a:t> Forms or Content Documents are associated with the Workflow</a:t>
            </a:r>
          </a:p>
          <a:p>
            <a:endParaRPr lang="en-US" baseline="0" dirty="0"/>
          </a:p>
          <a:p>
            <a:r>
              <a:rPr lang="en-US" baseline="0" dirty="0"/>
              <a:t>Available Forms and Documents can be filtered using the filter by drop down</a:t>
            </a:r>
          </a:p>
          <a:p>
            <a:endParaRPr lang="en-US" baseline="0" dirty="0"/>
          </a:p>
          <a:p>
            <a:r>
              <a:rPr lang="en-US" baseline="0" dirty="0"/>
              <a:t>Associated and Available Forms and Documents can be filtered by entering text into the Search Field</a:t>
            </a:r>
          </a:p>
          <a:p>
            <a:endParaRPr lang="en-US" baseline="0" dirty="0"/>
          </a:p>
          <a:p>
            <a:r>
              <a:rPr lang="en-US" baseline="0" dirty="0"/>
              <a:t>Multiple items can be associated with the same workflow, but at least one item MUST be associated with a workflow for it to be made active.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71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887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09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33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320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86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179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20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84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787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493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151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966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3571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001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176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875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82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863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440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437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3627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576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547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754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302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352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128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844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029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296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923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0442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Exported Forms will need to</a:t>
            </a:r>
            <a:r>
              <a:rPr lang="en-US" baseline="0" dirty="0"/>
              <a:t> have an import configured in Content to be imported and filed 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16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388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279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352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925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9165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243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5520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9750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0072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9079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62982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7422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289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5491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5305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2511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33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810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600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62894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9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02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Until a workflow has been named and saved, all other</a:t>
            </a:r>
            <a:r>
              <a:rPr lang="en-US" sz="900" baseline="0" dirty="0"/>
              <a:t> workflow manager tabs will be grayed out and inactive.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Workflow</a:t>
            </a:r>
            <a:r>
              <a:rPr lang="en-US" sz="900" baseline="0" dirty="0"/>
              <a:t> name is the name of the workflow and what will display in the workflow list</a:t>
            </a:r>
          </a:p>
          <a:p>
            <a:endParaRPr lang="en-US" sz="900" baseline="0" dirty="0"/>
          </a:p>
          <a:p>
            <a:r>
              <a:rPr lang="en-US" sz="900" baseline="0" dirty="0"/>
              <a:t>Workflow description is a description of the workflow. </a:t>
            </a:r>
          </a:p>
          <a:p>
            <a:endParaRPr lang="en-US" sz="900" baseline="0" dirty="0"/>
          </a:p>
          <a:p>
            <a:r>
              <a:rPr lang="en-US" sz="900" baseline="0" dirty="0"/>
              <a:t>Template Status is the status of the workflow</a:t>
            </a:r>
          </a:p>
          <a:p>
            <a:r>
              <a:rPr lang="en-US" sz="900" baseline="0" dirty="0"/>
              <a:t>	In Development – workflow has not been made active and is being developed</a:t>
            </a:r>
          </a:p>
          <a:p>
            <a:r>
              <a:rPr lang="en-US" sz="900" baseline="0" dirty="0"/>
              <a:t>	Active – Workflow is active and can accept Forms or Documents</a:t>
            </a:r>
          </a:p>
          <a:p>
            <a:r>
              <a:rPr lang="en-US" sz="900" baseline="0" dirty="0"/>
              <a:t>	Suspended – Workflow is not Active</a:t>
            </a:r>
          </a:p>
          <a:p>
            <a:endParaRPr lang="en-US" sz="900" baseline="0" dirty="0"/>
          </a:p>
          <a:p>
            <a:r>
              <a:rPr lang="en-US" sz="900" baseline="0" dirty="0"/>
              <a:t>Changes to workflows cannot be saved when the Template Status is Active</a:t>
            </a:r>
          </a:p>
          <a:p>
            <a:r>
              <a:rPr lang="en-US" sz="900" baseline="0" dirty="0"/>
              <a:t>This status also displays for each workflow in the workflow list.</a:t>
            </a:r>
          </a:p>
          <a:p>
            <a:endParaRPr lang="en-US" sz="900" baseline="0" dirty="0"/>
          </a:p>
          <a:p>
            <a:r>
              <a:rPr lang="en-US" sz="900" baseline="0" dirty="0"/>
              <a:t>Effective Date</a:t>
            </a:r>
          </a:p>
          <a:p>
            <a:r>
              <a:rPr lang="en-US" sz="900" baseline="0" dirty="0"/>
              <a:t>	Sets date workflow will become active </a:t>
            </a:r>
          </a:p>
          <a:p>
            <a:r>
              <a:rPr lang="en-US" sz="900" baseline="0" dirty="0"/>
              <a:t>	Defaults to current date when workflow is created</a:t>
            </a:r>
          </a:p>
          <a:p>
            <a:r>
              <a:rPr lang="en-US" sz="900" baseline="0" dirty="0"/>
              <a:t>	Can be set to a future date </a:t>
            </a:r>
          </a:p>
          <a:p>
            <a:r>
              <a:rPr lang="en-US" sz="900" baseline="0" dirty="0"/>
              <a:t>	Even if status is Active, Workflow will not turn on until future date is reached</a:t>
            </a:r>
          </a:p>
          <a:p>
            <a:endParaRPr lang="en-US" sz="900" baseline="0" dirty="0"/>
          </a:p>
          <a:p>
            <a:r>
              <a:rPr lang="en-US" sz="900" baseline="0" dirty="0"/>
              <a:t>In Progress Instances</a:t>
            </a:r>
          </a:p>
          <a:p>
            <a:r>
              <a:rPr lang="en-US" sz="900" baseline="0" dirty="0"/>
              <a:t>	Number of active packages in the workflow</a:t>
            </a:r>
          </a:p>
          <a:p>
            <a:endParaRPr lang="en-US" sz="900" baseline="0" dirty="0"/>
          </a:p>
          <a:p>
            <a:r>
              <a:rPr lang="en-US" sz="900" baseline="0" dirty="0"/>
              <a:t>Delete Instances</a:t>
            </a:r>
          </a:p>
          <a:p>
            <a:r>
              <a:rPr lang="en-US" sz="900" baseline="0" dirty="0"/>
              <a:t>	Deletes all packages in the workflow</a:t>
            </a:r>
          </a:p>
          <a:p>
            <a:r>
              <a:rPr lang="en-US" sz="900" baseline="0" dirty="0"/>
              <a:t>	Recommended that this is only used in Testing.  </a:t>
            </a:r>
          </a:p>
          <a:p>
            <a:r>
              <a:rPr lang="en-US" sz="900" baseline="0" dirty="0"/>
              <a:t>	Can be restricted by Security Permissions</a:t>
            </a:r>
          </a:p>
          <a:p>
            <a:endParaRPr lang="en-US" sz="900" baseline="0" dirty="0"/>
          </a:p>
          <a:p>
            <a:r>
              <a:rPr lang="en-US" sz="900" baseline="0" dirty="0"/>
              <a:t>Copy Workflow</a:t>
            </a:r>
          </a:p>
          <a:p>
            <a:r>
              <a:rPr lang="en-US" sz="900" baseline="0" dirty="0"/>
              <a:t>	Allows copying of a workflow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453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32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oftdocs.co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softdocs.com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ftdocs-Logo-WHITE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15" y="641605"/>
            <a:ext cx="5818320" cy="33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1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7F0E-306E-46AF-9166-7093D8D1D03B}" type="datetime1">
              <a:rPr lang="en-US" smtClean="0"/>
              <a:t>10/19/2022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Proprietary and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379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1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8926" cy="5189141"/>
          </a:xfrm>
          <a:prstGeom prst="rect">
            <a:avLst/>
          </a:prstGeom>
        </p:spPr>
      </p:pic>
      <p:pic>
        <p:nvPicPr>
          <p:cNvPr id="8" name="Picture 7" descr="Color-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88329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62256" y="2819631"/>
            <a:ext cx="5840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ource Sans Pro Light"/>
                <a:cs typeface="Source Sans Pro Light"/>
              </a:rPr>
              <a:t>Administrator Training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455507" y="4813913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</a:t>
            </a:r>
            <a:r>
              <a:rPr lang="en-US" sz="700" dirty="0">
                <a:solidFill>
                  <a:schemeClr val="bg1"/>
                </a:solidFill>
                <a:latin typeface="Source Sans Pro"/>
                <a:cs typeface="Source Sans Pro"/>
              </a:rPr>
              <a:t>Softdocs</a:t>
            </a:r>
            <a:r>
              <a:rPr lang="en-US" sz="800" dirty="0">
                <a:solidFill>
                  <a:schemeClr val="bg1"/>
                </a:solidFill>
                <a:latin typeface="Source Sans Pro"/>
                <a:cs typeface="Source Sans Pro"/>
              </a:rPr>
              <a:t>, Inc. It is to be used only for the purpose intended. Any unauthorized use is strictly prohibited. © 2015 Softdocs, Inc.</a:t>
            </a:r>
          </a:p>
        </p:txBody>
      </p:sp>
      <p:pic>
        <p:nvPicPr>
          <p:cNvPr id="11" name="Picture 10" descr="Softdocs-Logo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77" y="4207523"/>
            <a:ext cx="1867895" cy="1068436"/>
          </a:xfrm>
          <a:prstGeom prst="rect">
            <a:avLst/>
          </a:prstGeom>
        </p:spPr>
      </p:pic>
      <p:pic>
        <p:nvPicPr>
          <p:cNvPr id="12" name="Picture 1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71" y="951004"/>
            <a:ext cx="3145184" cy="13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2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481121" y="1"/>
            <a:ext cx="4210333" cy="5143500"/>
          </a:xfrm>
          <a:prstGeom prst="rect">
            <a:avLst/>
          </a:prstGeom>
          <a:solidFill>
            <a:srgbClr val="000000">
              <a:alpha val="47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rId2" action="ppaction://hlinksldjump"/>
              </a:rPr>
              <a:t>Etrieve Content Navigation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Content Configuration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Area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Category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Look-Ups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Key Fields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Document Type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 dirty="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Area Adding Folders</a:t>
            </a:r>
            <a:endParaRPr lang="en-US" sz="2000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46271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3504" y="369646"/>
            <a:ext cx="7644853" cy="696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sz="3600">
                <a:latin typeface="Source Sans Pro Light"/>
                <a:cs typeface="Source Sans Pro Light"/>
              </a:rPr>
              <a:t>Headline align left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30453" y="1156116"/>
            <a:ext cx="4483093" cy="3737027"/>
          </a:xfrm>
          <a:prstGeom prst="rect">
            <a:avLst/>
          </a:prstGeom>
        </p:spPr>
        <p:txBody>
          <a:bodyPr bIns="0">
            <a:noAutofit/>
          </a:bodyPr>
          <a:lstStyle>
            <a:lvl1pPr>
              <a:defRPr baseline="0"/>
            </a:lvl1pPr>
          </a:lstStyle>
          <a:p>
            <a:pPr marL="274320" indent="-27432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1 – center text box</a:t>
            </a:r>
          </a:p>
          <a:p>
            <a:pPr marL="603504" lvl="2" indent="-27432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Wingdings" charset="2"/>
              <a:buChar char=""/>
            </a:pPr>
            <a:r>
              <a:rPr lang="en-US" sz="20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2</a:t>
            </a:r>
          </a:p>
          <a:p>
            <a:pPr marL="786384" lvl="4" indent="-18288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Lucida Grande"/>
              <a:buChar char="-"/>
            </a:pPr>
            <a:r>
              <a:rPr lang="en-US" sz="18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558847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57089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1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6B3AD2-52D7-5A48-8D73-22DEC1B70D83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4696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01256" y="1227722"/>
            <a:ext cx="6941487" cy="85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600" dirty="0">
                <a:solidFill>
                  <a:srgbClr val="591D6C"/>
                </a:solidFill>
                <a:latin typeface="Source Sans Pro Light"/>
                <a:cs typeface="Source Sans Pro Light"/>
              </a:rPr>
              <a:t>Headline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6210" y="2226145"/>
            <a:ext cx="8116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Source Sans Pro Light"/>
                <a:cs typeface="Source Sans Pro Light"/>
              </a:rPr>
              <a:t>Body copy</a:t>
            </a:r>
            <a:endParaRPr lang="en-US" sz="2200" dirty="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21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91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5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5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2" r:id="rId2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96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</p:sldLayoutIdLst>
  <p:transition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1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3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06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2.png"/><Relationship Id="rId4" Type="http://schemas.openxmlformats.org/officeDocument/2006/relationships/image" Target="../media/image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dnvcentral.etrieve.cloud/#inbox/308b7763-cd60-4d82-ad28-3b320b221db7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dnvcentral.etrieve.cloud/#inbox/308b7763-cd60-4d82-ad28-3b320b221db7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hhollar/Documents/Working%20Files/TS_108-001%20Tradeshow%20Booth%20Powerpoint/ART/Images%20for%20Presentation/MockUp-05.png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0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a New Workflow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011" y="1178883"/>
            <a:ext cx="182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Font typeface="Webdings" panose="05030102010509060703" pitchFamily="18" charset="2"/>
              <a:buChar char="4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Add New Workflow</a:t>
            </a:r>
          </a:p>
          <a:p>
            <a:pPr marL="285750" indent="-285750">
              <a:buClr>
                <a:srgbClr val="E7642A"/>
              </a:buClr>
              <a:buFont typeface="Webdings" panose="05030102010509060703" pitchFamily="18" charset="2"/>
              <a:buChar char="4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Name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D9B03-5729-4D0F-A567-9E9A7A44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00" y="1647230"/>
            <a:ext cx="2187388" cy="138056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6BFACD5-EDC7-4638-BED6-1027F1BE919B}"/>
              </a:ext>
            </a:extLst>
          </p:cNvPr>
          <p:cNvSpPr/>
          <p:nvPr/>
        </p:nvSpPr>
        <p:spPr>
          <a:xfrm>
            <a:off x="1882110" y="2590478"/>
            <a:ext cx="1379621" cy="379982"/>
          </a:xfrm>
          <a:prstGeom prst="ellipse">
            <a:avLst/>
          </a:prstGeom>
          <a:noFill/>
          <a:ln w="15875"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75E10-B469-4DB7-A9B1-1778CA15B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33" y="1178883"/>
            <a:ext cx="4661677" cy="2446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192B-D1CE-4AFD-A210-8EECB40CAFE5}"/>
              </a:ext>
            </a:extLst>
          </p:cNvPr>
          <p:cNvCxnSpPr>
            <a:cxnSpLocks/>
          </p:cNvCxnSpPr>
          <p:nvPr/>
        </p:nvCxnSpPr>
        <p:spPr>
          <a:xfrm flipV="1">
            <a:off x="3299083" y="1534386"/>
            <a:ext cx="1559712" cy="1246083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EEF211-D211-426A-AD3E-387D7F6BC8DD}"/>
              </a:ext>
            </a:extLst>
          </p:cNvPr>
          <p:cNvCxnSpPr>
            <a:cxnSpLocks/>
          </p:cNvCxnSpPr>
          <p:nvPr/>
        </p:nvCxnSpPr>
        <p:spPr>
          <a:xfrm>
            <a:off x="3327551" y="2785400"/>
            <a:ext cx="734050" cy="69272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4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General Settings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50"/>
          <a:stretch/>
        </p:blipFill>
        <p:spPr>
          <a:xfrm>
            <a:off x="4189650" y="1176517"/>
            <a:ext cx="4770200" cy="3543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6BD45-76DC-4814-A489-ACE4A81A12CC}"/>
              </a:ext>
            </a:extLst>
          </p:cNvPr>
          <p:cNvSpPr txBox="1"/>
          <p:nvPr/>
        </p:nvSpPr>
        <p:spPr>
          <a:xfrm>
            <a:off x="7950747" y="140411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2E382-04C2-4C42-9329-4DC13B93E5E8}"/>
              </a:ext>
            </a:extLst>
          </p:cNvPr>
          <p:cNvSpPr txBox="1"/>
          <p:nvPr/>
        </p:nvSpPr>
        <p:spPr>
          <a:xfrm>
            <a:off x="7950747" y="1779414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4AE94E-72FD-45B1-9E05-2F07F3070973}"/>
              </a:ext>
            </a:extLst>
          </p:cNvPr>
          <p:cNvSpPr txBox="1"/>
          <p:nvPr/>
        </p:nvSpPr>
        <p:spPr>
          <a:xfrm>
            <a:off x="7950747" y="215986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28A21-F6FF-4F6F-8C72-F39244570D6B}"/>
              </a:ext>
            </a:extLst>
          </p:cNvPr>
          <p:cNvSpPr txBox="1"/>
          <p:nvPr/>
        </p:nvSpPr>
        <p:spPr>
          <a:xfrm>
            <a:off x="6065590" y="2339491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C5B08-C353-42CB-9EF0-2E5E5B610B9F}"/>
              </a:ext>
            </a:extLst>
          </p:cNvPr>
          <p:cNvSpPr txBox="1"/>
          <p:nvPr/>
        </p:nvSpPr>
        <p:spPr>
          <a:xfrm>
            <a:off x="6077337" y="253326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4641E-3FEA-4FAC-9101-01BFBB98E2EF}"/>
              </a:ext>
            </a:extLst>
          </p:cNvPr>
          <p:cNvSpPr txBox="1"/>
          <p:nvPr/>
        </p:nvSpPr>
        <p:spPr>
          <a:xfrm>
            <a:off x="5756495" y="2678045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0454E2-E94F-40A8-B76D-B603949956BC}"/>
              </a:ext>
            </a:extLst>
          </p:cNvPr>
          <p:cNvSpPr txBox="1"/>
          <p:nvPr/>
        </p:nvSpPr>
        <p:spPr>
          <a:xfrm>
            <a:off x="5756495" y="2938410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C6BA0-1999-4236-8387-C2F05DAD4578}"/>
              </a:ext>
            </a:extLst>
          </p:cNvPr>
          <p:cNvSpPr txBox="1"/>
          <p:nvPr/>
        </p:nvSpPr>
        <p:spPr>
          <a:xfrm>
            <a:off x="119130" y="1176517"/>
            <a:ext cx="400257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sz="20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b="1" dirty="0">
                <a:solidFill>
                  <a:srgbClr val="209692"/>
                </a:solidFill>
              </a:rPr>
              <a:t>Workflow Name </a:t>
            </a:r>
            <a:r>
              <a:rPr lang="en-US" sz="1600" dirty="0"/>
              <a:t>– Include Dept Prefix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Workflow Description </a:t>
            </a:r>
            <a:r>
              <a:rPr lang="en-US" sz="1600" dirty="0"/>
              <a:t>– Include author’s initials and short WF description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Template Status </a:t>
            </a:r>
            <a:r>
              <a:rPr lang="en-US" sz="1600" dirty="0"/>
              <a:t>– Workflow cannot be saved in “Active” status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Effective Date </a:t>
            </a:r>
            <a:r>
              <a:rPr lang="en-US" sz="1600" dirty="0"/>
              <a:t>– Date the workflow will become enable automatically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Packages in progress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Delete all packages in progress</a:t>
            </a:r>
          </a:p>
          <a:p>
            <a:r>
              <a:rPr lang="en-US" sz="1600" b="1" dirty="0">
                <a:solidFill>
                  <a:srgbClr val="209692"/>
                </a:solidFill>
              </a:rPr>
              <a:t>Copy the workflow</a:t>
            </a:r>
          </a:p>
        </p:txBody>
      </p:sp>
    </p:spTree>
    <p:extLst>
      <p:ext uri="{BB962C8B-B14F-4D97-AF65-F5344CB8AC3E}">
        <p14:creationId xmlns:p14="http://schemas.microsoft.com/office/powerpoint/2010/main" val="151503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8"/>
          <a:stretch/>
        </p:blipFill>
        <p:spPr>
          <a:xfrm>
            <a:off x="3226664" y="1339991"/>
            <a:ext cx="5618886" cy="332626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72253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Copying a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C969C-F926-4E66-AC1D-3D121581B4DE}"/>
              </a:ext>
            </a:extLst>
          </p:cNvPr>
          <p:cNvSpPr txBox="1"/>
          <p:nvPr/>
        </p:nvSpPr>
        <p:spPr>
          <a:xfrm>
            <a:off x="275940" y="1537932"/>
            <a:ext cx="2697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copied workflow will keep the same Assignment Rules as the original workflow. The Template Status will be set to “In Development.”</a:t>
            </a:r>
          </a:p>
        </p:txBody>
      </p:sp>
    </p:spTree>
    <p:extLst>
      <p:ext uri="{BB962C8B-B14F-4D97-AF65-F5344CB8AC3E}">
        <p14:creationId xmlns:p14="http://schemas.microsoft.com/office/powerpoint/2010/main" val="7713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B23B6-AECD-4723-96FD-26339E140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9"/>
          <a:stretch/>
        </p:blipFill>
        <p:spPr>
          <a:xfrm>
            <a:off x="3699810" y="1124023"/>
            <a:ext cx="5079730" cy="37177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Workflow Level Reminders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902" y="1263230"/>
            <a:ext cx="3276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sz="1600"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800" dirty="0"/>
              <a:t>Workflow Level Reminders Toggle</a:t>
            </a:r>
          </a:p>
          <a:p>
            <a:r>
              <a:rPr lang="en-US" sz="1800" dirty="0"/>
              <a:t>Workflow Admin Email</a:t>
            </a:r>
          </a:p>
          <a:p>
            <a:r>
              <a:rPr lang="en-US" sz="1800" dirty="0"/>
              <a:t>Admin Notification Time Setting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DD8574-8F58-47C4-A354-AA49CEB92843}"/>
              </a:ext>
            </a:extLst>
          </p:cNvPr>
          <p:cNvSpPr txBox="1"/>
          <p:nvPr/>
        </p:nvSpPr>
        <p:spPr>
          <a:xfrm>
            <a:off x="6722817" y="125851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512584-68B4-4462-838D-3BFAFEDA71B9}"/>
              </a:ext>
            </a:extLst>
          </p:cNvPr>
          <p:cNvSpPr txBox="1"/>
          <p:nvPr/>
        </p:nvSpPr>
        <p:spPr>
          <a:xfrm>
            <a:off x="6718646" y="157100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8798FF-3936-44FA-B0AB-38620B7BC131}"/>
              </a:ext>
            </a:extLst>
          </p:cNvPr>
          <p:cNvSpPr txBox="1"/>
          <p:nvPr/>
        </p:nvSpPr>
        <p:spPr>
          <a:xfrm>
            <a:off x="6031602" y="1884161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79FDE-DED7-4BDF-B408-FE9AC7F7B67F}"/>
              </a:ext>
            </a:extLst>
          </p:cNvPr>
          <p:cNvSpPr txBox="1"/>
          <p:nvPr/>
        </p:nvSpPr>
        <p:spPr>
          <a:xfrm>
            <a:off x="360287" y="3204038"/>
            <a:ext cx="3051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Level Reminders will send an email to the workflow admin after a package has been sitting at the same step at any part of the workflow for the set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2182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Step Level Reminders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9"/>
          <a:stretch/>
        </p:blipFill>
        <p:spPr>
          <a:xfrm>
            <a:off x="3703981" y="1133855"/>
            <a:ext cx="5079730" cy="3717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875" y="1130915"/>
            <a:ext cx="319792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dirty="0"/>
              <a:t>Step Level Reminders Toggle</a:t>
            </a:r>
          </a:p>
          <a:p>
            <a:r>
              <a:rPr lang="en-US" sz="1600" dirty="0"/>
              <a:t>Apply to in packages already in-flight</a:t>
            </a:r>
          </a:p>
          <a:p>
            <a:r>
              <a:rPr lang="en-US" sz="1600" dirty="0"/>
              <a:t>Reminder Time Setting</a:t>
            </a:r>
          </a:p>
          <a:p>
            <a:r>
              <a:rPr lang="en-US" sz="1600" dirty="0"/>
              <a:t>Repeat Reminder Time Setting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DC6A14-706A-429F-9E22-C873493795D7}"/>
              </a:ext>
            </a:extLst>
          </p:cNvPr>
          <p:cNvSpPr txBox="1"/>
          <p:nvPr/>
        </p:nvSpPr>
        <p:spPr>
          <a:xfrm>
            <a:off x="6713134" y="2195388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93C2F-DC0B-4D8C-A0AF-EC5FE364F162}"/>
              </a:ext>
            </a:extLst>
          </p:cNvPr>
          <p:cNvSpPr txBox="1"/>
          <p:nvPr/>
        </p:nvSpPr>
        <p:spPr>
          <a:xfrm>
            <a:off x="6162559" y="2402473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E41DCB-E685-410A-92F5-4E8D8C6408EB}"/>
              </a:ext>
            </a:extLst>
          </p:cNvPr>
          <p:cNvSpPr txBox="1"/>
          <p:nvPr/>
        </p:nvSpPr>
        <p:spPr>
          <a:xfrm>
            <a:off x="6162559" y="2723934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0EFEF5-8F24-408A-9CB8-681525A90F46}"/>
              </a:ext>
            </a:extLst>
          </p:cNvPr>
          <p:cNvSpPr txBox="1"/>
          <p:nvPr/>
        </p:nvSpPr>
        <p:spPr>
          <a:xfrm>
            <a:off x="6162559" y="3078657"/>
            <a:ext cx="32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642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F7BAD-E48C-47BF-898B-A7B5C44CA414}"/>
              </a:ext>
            </a:extLst>
          </p:cNvPr>
          <p:cNvSpPr txBox="1"/>
          <p:nvPr/>
        </p:nvSpPr>
        <p:spPr>
          <a:xfrm>
            <a:off x="370232" y="2992718"/>
            <a:ext cx="3110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Level Reminders will send a reminder notification email to the assigned actor(s) at the specified step after a package has been sitting at that step for the set amount of time.</a:t>
            </a:r>
          </a:p>
        </p:txBody>
      </p:sp>
    </p:spTree>
    <p:extLst>
      <p:ext uri="{BB962C8B-B14F-4D97-AF65-F5344CB8AC3E}">
        <p14:creationId xmlns:p14="http://schemas.microsoft.com/office/powerpoint/2010/main" val="15031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Assignment Rules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70"/>
          <a:stretch/>
        </p:blipFill>
        <p:spPr>
          <a:xfrm>
            <a:off x="600718" y="1153233"/>
            <a:ext cx="4045742" cy="337808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A5795D-B723-4C86-88CA-2DCD1C469F45}"/>
              </a:ext>
            </a:extLst>
          </p:cNvPr>
          <p:cNvSpPr/>
          <p:nvPr/>
        </p:nvSpPr>
        <p:spPr>
          <a:xfrm>
            <a:off x="3651250" y="1562100"/>
            <a:ext cx="920750" cy="476250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E6FC2D-7656-4EA2-82C8-6BA7C290BB80}"/>
              </a:ext>
            </a:extLst>
          </p:cNvPr>
          <p:cNvCxnSpPr/>
          <p:nvPr/>
        </p:nvCxnSpPr>
        <p:spPr>
          <a:xfrm flipH="1">
            <a:off x="2501900" y="1441450"/>
            <a:ext cx="971550" cy="35560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D7E225-C542-476A-B06C-4E56CB6B59B7}"/>
              </a:ext>
            </a:extLst>
          </p:cNvPr>
          <p:cNvSpPr txBox="1"/>
          <p:nvPr/>
        </p:nvSpPr>
        <p:spPr>
          <a:xfrm>
            <a:off x="4824260" y="1376630"/>
            <a:ext cx="367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  <a:defRPr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dirty="0"/>
              <a:t>Assign the Document Type or Form to the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6C885-12E4-45AF-8FE5-FDD74AD73C25}"/>
              </a:ext>
            </a:extLst>
          </p:cNvPr>
          <p:cNvSpPr txBox="1"/>
          <p:nvPr/>
        </p:nvSpPr>
        <p:spPr>
          <a:xfrm>
            <a:off x="4932210" y="2571750"/>
            <a:ext cx="3672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Always be sure to filter the “Available” list of items so that you select the appropriate Document Type or Form to the Workflow</a:t>
            </a:r>
          </a:p>
        </p:txBody>
      </p:sp>
    </p:spTree>
    <p:extLst>
      <p:ext uri="{BB962C8B-B14F-4D97-AF65-F5344CB8AC3E}">
        <p14:creationId xmlns:p14="http://schemas.microsoft.com/office/powerpoint/2010/main" val="12381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9" y="207049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Saving Changes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0316"/>
          <a:stretch/>
        </p:blipFill>
        <p:spPr>
          <a:xfrm>
            <a:off x="4128256" y="1092436"/>
            <a:ext cx="4335971" cy="36285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990" y="1373930"/>
            <a:ext cx="3807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changes to Workflows must be saved by clicking the Save button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289" y="2833353"/>
            <a:ext cx="3672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Changes cannot be saved to Workflows with an Active Template Status.  Set Template Status to In Development or Suspended to save changes after a Workflow is activated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702719" y="2488339"/>
            <a:ext cx="1047647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64023D-A3C7-4FFC-913E-03BC80B3DCE9}"/>
              </a:ext>
            </a:extLst>
          </p:cNvPr>
          <p:cNvSpPr/>
          <p:nvPr/>
        </p:nvSpPr>
        <p:spPr>
          <a:xfrm>
            <a:off x="4120351" y="2369278"/>
            <a:ext cx="568372" cy="229276"/>
          </a:xfrm>
          <a:prstGeom prst="round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Package Name Rules - Default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2" b="49221"/>
          <a:stretch/>
        </p:blipFill>
        <p:spPr>
          <a:xfrm>
            <a:off x="3645639" y="1330560"/>
            <a:ext cx="4994526" cy="2746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428" y="1330560"/>
            <a:ext cx="3431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Package Name will be the name of the Workflow with “Package”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19CDB1-63A0-4869-B36E-7511987ADF80}"/>
              </a:ext>
            </a:extLst>
          </p:cNvPr>
          <p:cNvSpPr/>
          <p:nvPr/>
        </p:nvSpPr>
        <p:spPr>
          <a:xfrm>
            <a:off x="5240589" y="1874353"/>
            <a:ext cx="1205345" cy="207818"/>
          </a:xfrm>
          <a:prstGeom prst="ellipse">
            <a:avLst/>
          </a:prstGeom>
          <a:noFill/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Package Name Rules - Custom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7" b="32808"/>
          <a:stretch/>
        </p:blipFill>
        <p:spPr>
          <a:xfrm>
            <a:off x="4739148" y="1345183"/>
            <a:ext cx="4180557" cy="2497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452" y="1330560"/>
            <a:ext cx="4240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Selecting Custom allows the use of Static Text and Key Fields to create more meaningful package names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Content Documents are associated to the Workflow, the Document’s Key Fields can be used in the Package Name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Forms are associated with the Workflow, the Form’s Input (green) Fields can be used in the Package Name</a:t>
            </a:r>
          </a:p>
        </p:txBody>
      </p:sp>
    </p:spTree>
    <p:extLst>
      <p:ext uri="{BB962C8B-B14F-4D97-AF65-F5344CB8AC3E}">
        <p14:creationId xmlns:p14="http://schemas.microsoft.com/office/powerpoint/2010/main" val="8153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Privileges for Workflow Monitor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452" y="1330560"/>
            <a:ext cx="42404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a User or Role to assign the privilege for using the Workflow Monitor.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This will allow users to use the Workflow Monitor without Central administration privileges.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 allows users to: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Move live packages along the workflow to another step (forward or backwards)</a:t>
            </a:r>
          </a:p>
          <a:p>
            <a:pPr marL="742950" lvl="1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Reassign a package at a certain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8CEC6-EF32-4A68-A73D-140B7E17E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75" y="1345183"/>
            <a:ext cx="4249830" cy="2467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CB7A0C-88FA-4771-A3E7-1F2BFDB96C9E}"/>
              </a:ext>
            </a:extLst>
          </p:cNvPr>
          <p:cNvSpPr txBox="1"/>
          <p:nvPr/>
        </p:nvSpPr>
        <p:spPr>
          <a:xfrm>
            <a:off x="164452" y="4216991"/>
            <a:ext cx="4240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Best Practice to apply privileges to a Role and apply the Role to a Group in Security.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DCF5C-4EA9-4023-885D-4702D99006CD}"/>
              </a:ext>
            </a:extLst>
          </p:cNvPr>
          <p:cNvSpPr txBox="1"/>
          <p:nvPr/>
        </p:nvSpPr>
        <p:spPr>
          <a:xfrm>
            <a:off x="4571999" y="4227742"/>
            <a:ext cx="4240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This privilege can also be applied through Etrieve Security.</a:t>
            </a:r>
          </a:p>
        </p:txBody>
      </p:sp>
    </p:spTree>
    <p:extLst>
      <p:ext uri="{BB962C8B-B14F-4D97-AF65-F5344CB8AC3E}">
        <p14:creationId xmlns:p14="http://schemas.microsoft.com/office/powerpoint/2010/main" val="331567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1.jp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Color-Lin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499727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5507" y="4829788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Softdocs, Inc. It is to be used only for the purpose intended. Any unauthorized use is strictly prohibited. © 201</a:t>
            </a:r>
            <a:r>
              <a:rPr lang="en-US" sz="750" b="1" dirty="0">
                <a:solidFill>
                  <a:schemeClr val="bg1"/>
                </a:solidFill>
                <a:latin typeface="Source Sans Pro"/>
                <a:cs typeface="Source Sans Pro"/>
              </a:rPr>
              <a:t>7 </a:t>
            </a:r>
            <a:r>
              <a:rPr lang="en-US" sz="750" dirty="0">
                <a:solidFill>
                  <a:schemeClr val="bg1"/>
                </a:solidFill>
                <a:latin typeface="Source Sans Pro"/>
                <a:cs typeface="Source Sans Pro"/>
              </a:rPr>
              <a:t>Softdocs, Inc.</a:t>
            </a:r>
          </a:p>
        </p:txBody>
      </p:sp>
      <p:pic>
        <p:nvPicPr>
          <p:cNvPr id="10" name="Picture 9" descr="Softdocs-Logo-WHITE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09" t="13281" r="12117" b="12398"/>
          <a:stretch/>
        </p:blipFill>
        <p:spPr>
          <a:xfrm>
            <a:off x="24026" y="4349416"/>
            <a:ext cx="1491953" cy="794084"/>
          </a:xfrm>
          <a:prstGeom prst="rect">
            <a:avLst/>
          </a:prstGeom>
        </p:spPr>
      </p:pic>
      <p:pic>
        <p:nvPicPr>
          <p:cNvPr id="11" name="Picture 10" descr="Etrieve-by-Softdocs-lofo-WHIT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215" y="1069634"/>
            <a:ext cx="2823152" cy="12421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3181" y="2597984"/>
            <a:ext cx="8921011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Source Sans Pro Light"/>
              </a:rPr>
              <a:t>Etrieve Flow Administrator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07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7" y="1509921"/>
            <a:ext cx="8350785" cy="212365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Workflow Design &amp; Actor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9478992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7"/>
            <a:ext cx="8423423" cy="774883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Workflow Designer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0722" y="1219200"/>
            <a:ext cx="8242122" cy="33177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buClr>
                <a:srgbClr val="E7642A"/>
              </a:buClr>
              <a:buSzPct val="80000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Three Workflow Components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Users interacting with Workflow Packages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Activities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Actions executed by the Workflow</a:t>
            </a:r>
          </a:p>
          <a:p>
            <a:pPr marL="746125" lvl="3" indent="-288925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Navigation</a:t>
            </a:r>
          </a:p>
          <a:p>
            <a:pPr marL="1257300" lvl="5" indent="-34290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Determine Package routing path</a:t>
            </a:r>
          </a:p>
        </p:txBody>
      </p:sp>
    </p:spTree>
    <p:extLst>
      <p:ext uri="{BB962C8B-B14F-4D97-AF65-F5344CB8AC3E}">
        <p14:creationId xmlns:p14="http://schemas.microsoft.com/office/powerpoint/2010/main" val="256625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17272539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Actors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3741682" y="964405"/>
            <a:ext cx="5065991" cy="366849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635000" lvl="1">
              <a:lnSpc>
                <a:spcPts val="1415"/>
              </a:lnSpc>
              <a:spcAft>
                <a:spcPts val="400"/>
              </a:spcAft>
            </a:pPr>
            <a:endParaRPr lang="en-US" sz="1400" dirty="0">
              <a:solidFill>
                <a:srgbClr val="1B1B1A"/>
              </a:solidFill>
              <a:effectLst/>
              <a:uFill>
                <a:solidFill>
                  <a:srgbClr val="000000"/>
                </a:solidFill>
              </a:u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Person/Group/Role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Assigned from Security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Group is recommended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Conditional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User/Group/Role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Uses Integration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Broadcast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Send Forms to Users to complete </a:t>
            </a:r>
            <a:endParaRPr lang="en-US" sz="16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Uses Integration</a:t>
            </a:r>
            <a:endParaRPr lang="en-US" sz="16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E-Sign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Sends Form to User outside of Institution</a:t>
            </a:r>
          </a:p>
          <a:p>
            <a:pPr marL="1549400" lvl="2" indent="-457200"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Source Sans Pro Light"/>
                <a:ea typeface="Source Sans Pro Light"/>
              </a:rPr>
              <a:t>Requires email of signee on Form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F6C4689-1532-4095-BE2D-C72D4FAD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216197"/>
            <a:ext cx="3213304" cy="34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3282261" y="768400"/>
            <a:ext cx="5002203" cy="38129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Accumulate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Collects multiple items before advancing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 Email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email to specified address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Update Field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Updates Content Key Field 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Data Export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Exports Form data via integration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Splits and Joins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Routes Packages to multiple Actors at the same time and joins the packages back up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86201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End</a:t>
            </a:r>
          </a:p>
          <a:p>
            <a:pPr marL="746125" lvl="4" indent="-288925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862013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At least one End Activity is required in a Workflow</a:t>
            </a:r>
          </a:p>
          <a:p>
            <a:pPr marL="635000" lvl="1">
              <a:buClr>
                <a:srgbClr val="5B595E"/>
              </a:buClr>
              <a:buSzPct val="100000"/>
            </a:pPr>
            <a:endParaRPr lang="en-US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35000" lvl="1"/>
            <a:endParaRPr lang="en-US" sz="20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0288" y="160835"/>
            <a:ext cx="8423423" cy="751257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Activities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" y="768400"/>
            <a:ext cx="2652209" cy="38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5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51639" y="291918"/>
            <a:ext cx="7009776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			Workflow Design Basics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1865" y="1049251"/>
            <a:ext cx="532923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Workflows begin with a Start Activity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Forms</a:t>
            </a:r>
          </a:p>
          <a:p>
            <a:pPr marL="10972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(initial submitter)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Documents </a:t>
            </a:r>
          </a:p>
          <a:p>
            <a:pPr marL="10972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System User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Clear Workflow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Deletes entire Workflow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Panel Collapse Button</a:t>
            </a:r>
          </a:p>
          <a:p>
            <a:pPr marL="742950" lvl="2" indent="-285750"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Minimizes Actors and Activities Menu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steps except End Activity must have an input and output path</a:t>
            </a:r>
          </a:p>
          <a:p>
            <a:pPr marL="284163" lvl="1" indent="-284163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40005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red exclamation mark indicates a step does not meet its configuration 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F6267-7D69-4C31-A4CB-56AEB0B4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5" y="291918"/>
            <a:ext cx="2545208" cy="46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4135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an Actor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288" y="1330560"/>
            <a:ext cx="3180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add an Actor to a Workflow, click on the Actor in the Actors list and drag the Actor to the Workflow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5971BAC-3BBC-47FE-B144-59525A3BA94D}"/>
              </a:ext>
            </a:extLst>
          </p:cNvPr>
          <p:cNvCxnSpPr>
            <a:cxnSpLocks/>
          </p:cNvCxnSpPr>
          <p:nvPr/>
        </p:nvCxnSpPr>
        <p:spPr>
          <a:xfrm>
            <a:off x="6003851" y="1687033"/>
            <a:ext cx="751368" cy="368595"/>
          </a:xfrm>
          <a:prstGeom prst="curvedConnector3">
            <a:avLst>
              <a:gd name="adj1" fmla="val 33019"/>
            </a:avLst>
          </a:prstGeom>
          <a:ln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8192FBF-84C3-4937-B9EA-53CC20F3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44" y="1139467"/>
            <a:ext cx="4702583" cy="35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4135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Adding Navigation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288" y="1330560"/>
            <a:ext cx="318090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add Navigation between two steps, click and drag the Navigation path from one starting point to another.</a:t>
            </a:r>
          </a:p>
          <a:p>
            <a:pPr>
              <a:buClr>
                <a:srgbClr val="E7642A"/>
              </a:buClr>
              <a:buSzPct val="70000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Approval paths start at the “check” Navigation path</a:t>
            </a:r>
          </a:p>
          <a:p>
            <a:pPr>
              <a:buClr>
                <a:srgbClr val="E7642A"/>
              </a:buClr>
              <a:buSzPct val="70000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Decline paths start at the “X” Navigation path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Declines</a:t>
            </a:r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are represented by a yellow Navigational path</a:t>
            </a: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67CD2-E074-418E-B883-D4FE3F3A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61" y="1330560"/>
            <a:ext cx="2438095" cy="1361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7F9-CE17-4272-A992-D24F42FFA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23" y="1330559"/>
            <a:ext cx="2438095" cy="1361905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75971BAC-3BBC-47FE-B144-59525A3BA94D}"/>
              </a:ext>
            </a:extLst>
          </p:cNvPr>
          <p:cNvCxnSpPr>
            <a:cxnSpLocks/>
          </p:cNvCxnSpPr>
          <p:nvPr/>
        </p:nvCxnSpPr>
        <p:spPr>
          <a:xfrm>
            <a:off x="4427271" y="1827213"/>
            <a:ext cx="1314549" cy="341023"/>
          </a:xfrm>
          <a:prstGeom prst="curvedConnector3">
            <a:avLst>
              <a:gd name="adj1" fmla="val 50000"/>
            </a:avLst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238C663-7EDD-46C0-BEFD-BF3E7D27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660" y="3200727"/>
            <a:ext cx="2438095" cy="1361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78B970-16FD-4F6D-8480-4A0EC6CC2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223" y="3200726"/>
            <a:ext cx="2438095" cy="136190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53F67A8-BAFA-46C7-90EE-62056D8C4495}"/>
              </a:ext>
            </a:extLst>
          </p:cNvPr>
          <p:cNvCxnSpPr>
            <a:cxnSpLocks/>
          </p:cNvCxnSpPr>
          <p:nvPr/>
        </p:nvCxnSpPr>
        <p:spPr>
          <a:xfrm>
            <a:off x="4752853" y="3530448"/>
            <a:ext cx="988967" cy="570301"/>
          </a:xfrm>
          <a:prstGeom prst="curvedConnector3">
            <a:avLst>
              <a:gd name="adj1" fmla="val 50000"/>
            </a:avLst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78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Configuring an Actor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455" y="1202664"/>
            <a:ext cx="3913545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access an Actor’s configuration, hover over the Actor in the Workflow and click on the gear that appears over the Actor</a:t>
            </a: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the red “X” that appears over the Actor will delete it from the Workflow</a:t>
            </a:r>
          </a:p>
          <a:p>
            <a:pPr marL="171450" indent="-171450">
              <a:spcAft>
                <a:spcPts val="3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endParaRPr lang="en-US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92729-681F-46BC-A08F-451F1839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54" y="1567744"/>
            <a:ext cx="3913546" cy="24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23602"/>
            <a:ext cx="8423423" cy="72038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Properties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943991"/>
            <a:ext cx="4216330" cy="270125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957484" y="1274619"/>
            <a:ext cx="3953654" cy="28380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Assigns a Security Group to the Actor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Name</a:t>
            </a:r>
          </a:p>
          <a:p>
            <a:pPr marL="640080" lvl="4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 a more meaningful Step Name viewable in the workflow designer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Step Code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 a more meaningful database name for the Step</a:t>
            </a:r>
            <a:endParaRPr lang="en-US" sz="2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8582" y="1198784"/>
            <a:ext cx="690509" cy="45092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862" y="3800982"/>
            <a:ext cx="453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Save button must be clicked on the Step Configuration AND the Workflow Designer to preserve any changes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657600" y="3558576"/>
            <a:ext cx="380446" cy="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7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6" y="128945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Agenda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F5CED60-2B59-4E5D-9766-E221D03C71B3}"/>
              </a:ext>
            </a:extLst>
          </p:cNvPr>
          <p:cNvSpPr txBox="1"/>
          <p:nvPr/>
        </p:nvSpPr>
        <p:spPr>
          <a:xfrm>
            <a:off x="420720" y="1236941"/>
            <a:ext cx="8302556" cy="369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635000" lvl="1">
              <a:lnSpc>
                <a:spcPts val="1415"/>
              </a:lnSpc>
              <a:spcAft>
                <a:spcPts val="400"/>
              </a:spcAft>
            </a:pPr>
            <a:endParaRPr lang="en-US" sz="1400" dirty="0">
              <a:solidFill>
                <a:srgbClr val="1B1B1A"/>
              </a:solidFill>
              <a:effectLst/>
              <a:uFill>
                <a:solidFill>
                  <a:srgbClr val="000000"/>
                </a:solidFill>
              </a:u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Flow Administration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Workflows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Actors and Activities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Differences between Content and Forms Workflows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Monitoring</a:t>
            </a:r>
          </a:p>
          <a:p>
            <a:pPr marL="64008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</a:t>
            </a:r>
          </a:p>
        </p:txBody>
      </p:sp>
    </p:spTree>
    <p:extLst>
      <p:ext uri="{BB962C8B-B14F-4D97-AF65-F5344CB8AC3E}">
        <p14:creationId xmlns:p14="http://schemas.microsoft.com/office/powerpoint/2010/main" val="41398142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23602"/>
            <a:ext cx="8423423" cy="72038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Properties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943991"/>
            <a:ext cx="4216330" cy="270125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973309" y="1116737"/>
            <a:ext cx="4033031" cy="33944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Enforce Package Review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Requires Users to view all Package Contents before acting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Refer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send Package to any User in the system for Approval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Return to Previous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return Package to a previous Actor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Location</a:t>
            </a:r>
            <a:endParaRPr lang="en-US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X and Y coordinates of the Step in the Workflow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8582" y="1198784"/>
            <a:ext cx="690509" cy="45092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036" y="3777022"/>
            <a:ext cx="4536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Packages in Error displays the number of any Packages that have errorred at the current step.   Clicking Reprocess will attempt to reprocess the packages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1344514" y="3276181"/>
            <a:ext cx="0" cy="50084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9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3677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Notifications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1" y="1330560"/>
            <a:ext cx="4067863" cy="223091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4198374" y="1133915"/>
            <a:ext cx="4945626" cy="37176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Members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members of Group are emailed when a Package is Received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Dynamic Recipients receive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Dynamic Email Recipient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selection of a Form or Document Field containing an email address to receive notification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Recipient’s Email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off) Specifies the recipient’s email address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on) Specifies the Field containing the recipient’s email address</a:t>
            </a:r>
          </a:p>
          <a:p>
            <a:pPr marL="182880" lvl="3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originator receives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with Form Workflows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the originator will not be notified</a:t>
            </a:r>
            <a:endParaRPr lang="en-US" sz="20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87477" y="1709240"/>
            <a:ext cx="521209" cy="365760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2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713759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Filtering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296018"/>
            <a:ext cx="4382688" cy="173177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4803410" y="1291787"/>
            <a:ext cx="4234406" cy="32998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Filter By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Security Custom Properties to route Packages to Specific Group Members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Member must have same Custom Property as Originator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Typical Use Cases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Filtering by Department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Filtering by Location</a:t>
            </a:r>
            <a:endParaRPr lang="en-US" sz="28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Group Filter is enabled, the filter icon will display on the group actor in the workflow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62455" y="1609344"/>
            <a:ext cx="521209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6B146-8D5B-46B1-ADEA-55BF7703F4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35" r="4941" b="6227"/>
          <a:stretch/>
        </p:blipFill>
        <p:spPr>
          <a:xfrm>
            <a:off x="2109610" y="3318137"/>
            <a:ext cx="1004911" cy="84512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48EBFC-B304-4C36-9EBB-99A5C5D156C7}"/>
              </a:ext>
            </a:extLst>
          </p:cNvPr>
          <p:cNvCxnSpPr>
            <a:cxnSpLocks/>
          </p:cNvCxnSpPr>
          <p:nvPr/>
        </p:nvCxnSpPr>
        <p:spPr>
          <a:xfrm>
            <a:off x="1771050" y="3715559"/>
            <a:ext cx="58056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7A8312-53E8-42D1-A13A-7C5B925F0864}"/>
              </a:ext>
            </a:extLst>
          </p:cNvPr>
          <p:cNvSpPr txBox="1"/>
          <p:nvPr/>
        </p:nvSpPr>
        <p:spPr>
          <a:xfrm>
            <a:off x="1076427" y="3509867"/>
            <a:ext cx="80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 By enabled</a:t>
            </a:r>
          </a:p>
        </p:txBody>
      </p:sp>
    </p:spTree>
    <p:extLst>
      <p:ext uri="{BB962C8B-B14F-4D97-AF65-F5344CB8AC3E}">
        <p14:creationId xmlns:p14="http://schemas.microsoft.com/office/powerpoint/2010/main" val="119894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Reminders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3" y="1540893"/>
            <a:ext cx="4662021" cy="1369431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10"/>
          <p:cNvSpPr txBox="1"/>
          <p:nvPr/>
        </p:nvSpPr>
        <p:spPr>
          <a:xfrm>
            <a:off x="5224293" y="1623426"/>
            <a:ext cx="3559418" cy="12043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Reminder Notifications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Activates Step Level Reminders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Configured on Reminders Tab</a:t>
            </a:r>
            <a:endParaRPr lang="en-US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776581" y="1958494"/>
            <a:ext cx="582571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C4556-BC2C-4E91-BD4B-1FAD17E6E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3" y="1090645"/>
            <a:ext cx="4252496" cy="246402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User Directed Routing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757920" y="1090645"/>
            <a:ext cx="4297590" cy="1810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User Directed Routing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choose destination of Package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Also known as UDR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selection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User to select specific Users or Group to deliver Package to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UDR is active, connectors will display a UDR icon in the Workflow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37943" y="1463040"/>
            <a:ext cx="1051561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7A6AD-0744-454C-A2D7-BF148EDDE8A0}"/>
              </a:ext>
            </a:extLst>
          </p:cNvPr>
          <p:cNvSpPr txBox="1"/>
          <p:nvPr/>
        </p:nvSpPr>
        <p:spPr>
          <a:xfrm>
            <a:off x="464820" y="3816684"/>
            <a:ext cx="3797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UDR is turned on at a step, any navigational rules applied on route to the next workflow step will be ignored.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6FC0C-5E53-489A-98A1-CFCA0EA36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177" y="3119785"/>
            <a:ext cx="1850533" cy="15556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906904-4FBF-4832-ACD7-91C326A3F367}"/>
              </a:ext>
            </a:extLst>
          </p:cNvPr>
          <p:cNvCxnSpPr>
            <a:cxnSpLocks/>
          </p:cNvCxnSpPr>
          <p:nvPr/>
        </p:nvCxnSpPr>
        <p:spPr>
          <a:xfrm flipH="1">
            <a:off x="6881962" y="3340330"/>
            <a:ext cx="1229875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030B84-FCD4-4B7F-81F3-32A485818CC1}"/>
              </a:ext>
            </a:extLst>
          </p:cNvPr>
          <p:cNvSpPr txBox="1"/>
          <p:nvPr/>
        </p:nvSpPr>
        <p:spPr>
          <a:xfrm>
            <a:off x="8057491" y="3109497"/>
            <a:ext cx="91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off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06AE0-D833-4C5D-8390-F4E51CDCE7E4}"/>
              </a:ext>
            </a:extLst>
          </p:cNvPr>
          <p:cNvSpPr txBox="1"/>
          <p:nvPr/>
        </p:nvSpPr>
        <p:spPr>
          <a:xfrm>
            <a:off x="4881377" y="3533887"/>
            <a:ext cx="80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 drill down 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CEDC6D-0255-47C9-ABE2-9D2DF15A010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688614" y="3764720"/>
            <a:ext cx="58056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6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C87DC-6801-434A-BC60-DA5E2B038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34" y="1389070"/>
            <a:ext cx="4467827" cy="2188509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9855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Group Active Packages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911527" y="1438360"/>
            <a:ext cx="4025995" cy="32866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Active Packages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all packages in Actor Inbox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if Package is Locked or Unlocked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Shows which User Package is Locked by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Administrator to Unlock Packages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on LOCKED to Unlock Package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Text can be entered in search field to find specific Packages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Filter By dropdown allows filtering by Locked, Unlocked, or all Packages</a:t>
            </a:r>
            <a:endParaRPr lang="en-US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0631" y="1818750"/>
            <a:ext cx="896113" cy="34747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204628" y="2952805"/>
            <a:ext cx="750278" cy="0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0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71392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Navigation Rules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02" y="1330560"/>
            <a:ext cx="41326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Navigation rules specify Package routing based on Form or Document Field values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To access a Connector’s Navigation Rules configuration, click on the Connector and then click on the Gear that appears above the Connector</a:t>
            </a:r>
          </a:p>
          <a:p>
            <a:pPr marL="285750" indent="-285750">
              <a:spcAft>
                <a:spcPts val="600"/>
              </a:spcAft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a Connector has Navigation Rules configured, an icon will display on the Connector in 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C4512-48B2-4E2B-9669-BA247309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42" y="1347940"/>
            <a:ext cx="4732408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3DA1C-5B7A-4534-95AE-2BAD0D2B7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8" y="1149566"/>
            <a:ext cx="4934345" cy="2288577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65905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Navigation Rules Configuration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355067" y="1090574"/>
            <a:ext cx="3661113" cy="3702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use Field values or Actor Attributes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Attributes are Security Groups or Roles assigned to Users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use compound logic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Multiple conditions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AND and OR logic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Logic cannot be nested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using Navigation Rules each path must have mutually exclusive conditions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Package can only pass one set of rules or it will get stuck</a:t>
            </a:r>
          </a:p>
        </p:txBody>
      </p:sp>
    </p:spTree>
    <p:extLst>
      <p:ext uri="{BB962C8B-B14F-4D97-AF65-F5344CB8AC3E}">
        <p14:creationId xmlns:p14="http://schemas.microsoft.com/office/powerpoint/2010/main" val="30352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8649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Conditional Actors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50F30-FE4B-4168-A332-DC8830E7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03" y="1250580"/>
            <a:ext cx="4313698" cy="2237243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0" name="TextBox 10"/>
          <p:cNvSpPr txBox="1"/>
          <p:nvPr/>
        </p:nvSpPr>
        <p:spPr>
          <a:xfrm>
            <a:off x="4718956" y="1250580"/>
            <a:ext cx="4313698" cy="3304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Assigns Recipient based on input value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Uses integration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Mapping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which Integration Source to use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Fields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which field to use for input value 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Type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Type of recipient actor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routing to Person must use Etrieve Login ID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routing to Group or Role must use Principal ID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Actor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Actor the Package is routed to if integration returns no result</a:t>
            </a:r>
            <a:endParaRPr lang="en-US" sz="1600" dirty="0">
              <a:solidFill>
                <a:schemeClr val="tx1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lvl="1">
              <a:buClr>
                <a:srgbClr val="E7642A"/>
              </a:buClr>
              <a:buSzPct val="80000"/>
              <a:tabLst>
                <a:tab pos="182880" algn="l"/>
              </a:tabLst>
            </a:pPr>
            <a:endParaRPr lang="en-US" sz="1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16FA5-AA8E-4A25-AFD5-7C03A445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27" y="3759995"/>
            <a:ext cx="781155" cy="636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8EB2B-06CB-4FFE-A22E-11C8B276DE5C}"/>
              </a:ext>
            </a:extLst>
          </p:cNvPr>
          <p:cNvSpPr txBox="1"/>
          <p:nvPr/>
        </p:nvSpPr>
        <p:spPr>
          <a:xfrm>
            <a:off x="258303" y="3761109"/>
            <a:ext cx="3326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Source query must return a single value in order to successfully route the package to the specified Actor.</a:t>
            </a:r>
          </a:p>
        </p:txBody>
      </p:sp>
    </p:spTree>
    <p:extLst>
      <p:ext uri="{BB962C8B-B14F-4D97-AF65-F5344CB8AC3E}">
        <p14:creationId xmlns:p14="http://schemas.microsoft.com/office/powerpoint/2010/main" val="34303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91D6C">
                  <a:lumMod val="75000"/>
                  <a:lumOff val="25000"/>
                </a:srgbClr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8649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Broadcast Actors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27809" y="1250581"/>
            <a:ext cx="3953654" cy="14856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Broadcast Actors can only exist after the Start step</a:t>
            </a:r>
          </a:p>
          <a:p>
            <a:pPr marL="640080" marR="0" lvl="2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Uses integration</a:t>
            </a:r>
          </a:p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Integration Mapping</a:t>
            </a:r>
          </a:p>
          <a:p>
            <a:pPr marL="640080" marR="0" lvl="2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Specifies which Integration Source to use</a:t>
            </a:r>
            <a:endParaRPr lang="en-US" sz="16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Tx/>
              <a:buNone/>
              <a:tabLst>
                <a:tab pos="18288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831E08-C12B-4129-BC67-A2AB7B11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75" y="1250581"/>
            <a:ext cx="2524862" cy="1762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11C5B-E74C-41BB-923D-62C99561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8" y="3190758"/>
            <a:ext cx="4757444" cy="135404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DFFF27-F9E1-408F-9017-3DA401125251}"/>
              </a:ext>
            </a:extLst>
          </p:cNvPr>
          <p:cNvSpPr txBox="1"/>
          <p:nvPr/>
        </p:nvSpPr>
        <p:spPr>
          <a:xfrm>
            <a:off x="5127809" y="2685280"/>
            <a:ext cx="365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</a:t>
            </a:r>
            <a:r>
              <a:rPr lang="en-US" sz="1200" dirty="0">
                <a:solidFill>
                  <a:srgbClr val="000000"/>
                </a:solidFill>
              </a:rPr>
              <a:t>Integration Source query must return values that match the Etrieve Email address in order to accurately assign the form’s values to the recipient.</a:t>
            </a:r>
          </a:p>
        </p:txBody>
      </p:sp>
    </p:spTree>
    <p:extLst>
      <p:ext uri="{BB962C8B-B14F-4D97-AF65-F5344CB8AC3E}">
        <p14:creationId xmlns:p14="http://schemas.microsoft.com/office/powerpoint/2010/main" val="30669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827" y="1961004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Flow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3607287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54152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91D6C">
                  <a:lumMod val="75000"/>
                  <a:lumOff val="25000"/>
                </a:srgbClr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68649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E-Sign Actors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27809" y="1250581"/>
            <a:ext cx="3953654" cy="24587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Send a form to a user outside of the institution</a:t>
            </a:r>
          </a:p>
          <a:p>
            <a:pPr marL="640080" marR="0" lvl="2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Requires Email of signee on the form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  <a:p>
            <a:pPr marL="182880" marR="0" lvl="1" indent="-18288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User receives Email with link to form to sigh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fields required for signing for the E-Sign step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Signee has ability to approve, decline, or opt-out of signing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Opting out will not progress the package forward through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the workflow</a:t>
            </a:r>
            <a:endParaRPr lang="en-US" sz="16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Tx/>
              <a:buNone/>
              <a:tabLst>
                <a:tab pos="182880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FFF27-F9E1-408F-9017-3DA401125251}"/>
              </a:ext>
            </a:extLst>
          </p:cNvPr>
          <p:cNvSpPr txBox="1"/>
          <p:nvPr/>
        </p:nvSpPr>
        <p:spPr>
          <a:xfrm>
            <a:off x="5127809" y="3789348"/>
            <a:ext cx="3655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Note: </a:t>
            </a:r>
            <a:r>
              <a:rPr lang="en-US" sz="1200" dirty="0">
                <a:solidFill>
                  <a:srgbClr val="000000"/>
                </a:solidFill>
              </a:rPr>
              <a:t>After the E-Sign step, the form fields cannot be edited. All input fields are disabled.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chemeClr val="accent4"/>
                </a:solidFill>
              </a:rPr>
              <a:t>Note: </a:t>
            </a:r>
            <a:r>
              <a:rPr lang="en-US" sz="1200" dirty="0">
                <a:solidFill>
                  <a:srgbClr val="000000"/>
                </a:solidFill>
              </a:rPr>
              <a:t>Sending the package back to an E-Sign step will clear out all required fields filled out by the signee.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9B7A4-C525-4B2E-9E25-A8EA3F0C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3" y="2045471"/>
            <a:ext cx="3953654" cy="2392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04EB53-3805-4116-8ADA-F06950A9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63" y="1056087"/>
            <a:ext cx="2291877" cy="9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Activity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650086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76239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Update Field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71999" y="1822679"/>
            <a:ext cx="4534653" cy="29627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in Content Document Workflows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Content Document Type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Key Field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Key Field to update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New Value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Static value to update Field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F7372-0F49-D23A-35CB-55908C36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5" y="1949051"/>
            <a:ext cx="4186457" cy="2210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09A4B-3783-4C62-815B-09A95A344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977" y="1220652"/>
            <a:ext cx="846608" cy="8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659058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Accumulate Activity Criteria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4" y="2327459"/>
            <a:ext cx="4848223" cy="2118481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5403720" y="1330560"/>
            <a:ext cx="3661622" cy="33944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combining multiple Forms or Documents into a single Package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Group by shared keyfield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Field to use to combine documents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specify a key field that is shared among all assigned Forms or Document Types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Form or Document Type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Number to Accumulate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number of each Form or Document Type to collect before combining and forwarding Package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06224" y="2735516"/>
            <a:ext cx="538267" cy="292280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B6E7-51AB-476C-92FF-E9F0A1B24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623" y="1330559"/>
            <a:ext cx="1144794" cy="7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Accumulate Activity Name and Type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BF7A4-0348-452B-9491-632009F6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89" y="1011252"/>
            <a:ext cx="3364424" cy="187525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CC57-942B-45D8-9677-6B5F9F0F5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8" y="3027796"/>
            <a:ext cx="4526563" cy="1631280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943471" y="1208352"/>
            <a:ext cx="40153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new Custom Package Name for the combined Package can be defined on the Package Name tab</a:t>
            </a:r>
          </a:p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Accumulation Type specifies what should be done when new matching items enter the Workflow.   </a:t>
            </a:r>
          </a:p>
          <a:p>
            <a:pPr marL="285750" indent="-285750">
              <a:spcBef>
                <a:spcPts val="600"/>
              </a:spcBef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new Package can be created, the item can be added to an existing Package still in flight, or the item can be dropped and ignored.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80904" y="1553371"/>
            <a:ext cx="994515" cy="339536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28255" y="3503900"/>
            <a:ext cx="994515" cy="339536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4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Send Email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44404" y="1112525"/>
            <a:ext cx="4578722" cy="38822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Sends email to specified address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what email the Recipient should receive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Dynamic Email Recipient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selection of a Form or Document Field containing and email address to receive notification</a:t>
            </a:r>
          </a:p>
          <a:p>
            <a:pPr marL="182880" lvl="1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Recipient’s Email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off) Specifies the recipient’s email address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(Dynamic on) Specifies the Field containing the recipient’s email address</a:t>
            </a:r>
          </a:p>
          <a:p>
            <a:pPr marL="182880" lvl="3" indent="-182880">
              <a:spcBef>
                <a:spcPts val="600"/>
              </a:spcBef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the email the originator receives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with Form Workflows</a:t>
            </a:r>
          </a:p>
          <a:p>
            <a:pPr marL="640080" lvl="4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the originator will not be notified</a:t>
            </a:r>
            <a:endParaRPr lang="en-US" sz="20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EA7FD-E696-4F90-8DAA-6283D6DB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18" y="1250173"/>
            <a:ext cx="723055" cy="86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E877A-21AB-4C3A-9D5C-386814D6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76" y="2288815"/>
            <a:ext cx="4203597" cy="2179248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76D09194-549A-4795-94D1-8A1A3FE09717}"/>
              </a:ext>
            </a:extLst>
          </p:cNvPr>
          <p:cNvSpPr/>
          <p:nvPr/>
        </p:nvSpPr>
        <p:spPr>
          <a:xfrm>
            <a:off x="820570" y="2693653"/>
            <a:ext cx="407638" cy="293328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5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Data Export Activity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527549" y="1174576"/>
            <a:ext cx="4415827" cy="35971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 only be used for Form assigned Workflows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export of Form Input (green) field values to database table</a:t>
            </a:r>
            <a:endParaRPr lang="en-US" sz="16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Item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Form to export data from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Integration Mapping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Integration Source to execute the export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Will only utilize Source Action types of Add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3236A-6E57-4D54-ACB2-4C59F29F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478" y="1178486"/>
            <a:ext cx="676125" cy="820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1F5C0-B325-44F6-9CEA-48B1DBD47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24" y="2167635"/>
            <a:ext cx="4034979" cy="239752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6253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Split and Join Activities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68BF-0C07-4EC3-B25B-7659C52E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" y="1240087"/>
            <a:ext cx="4756351" cy="2134049"/>
          </a:xfrm>
          <a:prstGeom prst="rect">
            <a:avLst/>
          </a:prstGeom>
        </p:spPr>
      </p:pic>
      <p:sp>
        <p:nvSpPr>
          <p:cNvPr id="8" name="TextBox 10"/>
          <p:cNvSpPr txBox="1"/>
          <p:nvPr/>
        </p:nvSpPr>
        <p:spPr>
          <a:xfrm>
            <a:off x="5116639" y="1240087"/>
            <a:ext cx="3809188" cy="21340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Split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routing Package to multiple Actors simultaneously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Join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Prevents Package from moving forward until all Split Packages have been acted 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Will only join the number of packages that match the number of Navigation arrows connected to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FE0A2-78E5-4B1A-92F2-C000D3595644}"/>
              </a:ext>
            </a:extLst>
          </p:cNvPr>
          <p:cNvSpPr txBox="1"/>
          <p:nvPr/>
        </p:nvSpPr>
        <p:spPr>
          <a:xfrm>
            <a:off x="278606" y="3951113"/>
            <a:ext cx="419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Users should have separate items to complete on the form or they may overwrite each other’s entries</a:t>
            </a:r>
          </a:p>
        </p:txBody>
      </p:sp>
    </p:spTree>
    <p:extLst>
      <p:ext uri="{BB962C8B-B14F-4D97-AF65-F5344CB8AC3E}">
        <p14:creationId xmlns:p14="http://schemas.microsoft.com/office/powerpoint/2010/main" val="311408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0288" y="291918"/>
            <a:ext cx="8423423" cy="787074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End Activity - Notify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1" y="2109947"/>
            <a:ext cx="4087868" cy="123417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8" name="TextBox 10"/>
          <p:cNvSpPr txBox="1"/>
          <p:nvPr/>
        </p:nvSpPr>
        <p:spPr>
          <a:xfrm>
            <a:off x="4393923" y="1380707"/>
            <a:ext cx="4542996" cy="26926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 Workflows MUST have at least one End Activity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Multiple End Activities can be used</a:t>
            </a:r>
          </a:p>
          <a:p>
            <a:pPr marL="182880" lvl="1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Originator Email Template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Specifies email Originator receives when Workflow is complete</a:t>
            </a:r>
          </a:p>
          <a:p>
            <a:pPr marL="640080" lvl="2" indent="-182880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If no Template is specified, Originator will not be notified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7781" y="2538960"/>
            <a:ext cx="361772" cy="226493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02AFF-D9FF-4FA4-B3EB-1F2B3134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56" y="1385229"/>
            <a:ext cx="895293" cy="6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0" y="1221257"/>
            <a:ext cx="4098956" cy="2700985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60288" y="291918"/>
            <a:ext cx="8423423" cy="708621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End Activity – Export </a:t>
            </a:r>
            <a:r>
              <a:rPr lang="en-US" sz="3200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(Forms Only)</a:t>
            </a:r>
          </a:p>
        </p:txBody>
      </p:sp>
      <p:sp>
        <p:nvSpPr>
          <p:cNvPr id="6" name="TextBox 10"/>
          <p:cNvSpPr txBox="1"/>
          <p:nvPr/>
        </p:nvSpPr>
        <p:spPr>
          <a:xfrm>
            <a:off x="4375349" y="1084638"/>
            <a:ext cx="4624666" cy="39199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Form to be exported to a directory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Default Configuration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Global configuration for the Workflow’s exports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File Export Location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directory path to the export folder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Document Type Name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name of the Document Type the Form should be filed as in Content 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Include History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Includes Workflow History and Comments as separate pages of the exported Form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Include Attachments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Includes any attachments to the Form as separate pages of the exported Form</a:t>
            </a:r>
          </a:p>
          <a:p>
            <a:pPr marL="182880" lvl="1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Enable Export</a:t>
            </a:r>
          </a:p>
          <a:p>
            <a:pPr marL="640080" lvl="2" indent="-18288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182880" algn="l"/>
              </a:tabLst>
            </a:pPr>
            <a:r>
              <a:rPr lang="en-US" sz="1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Activates exports on the End Activity</a:t>
            </a:r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4C1AAB2A-FB81-48DB-B55F-A9FF43FAE90E}"/>
              </a:ext>
            </a:extLst>
          </p:cNvPr>
          <p:cNvSpPr/>
          <p:nvPr/>
        </p:nvSpPr>
        <p:spPr>
          <a:xfrm>
            <a:off x="1151981" y="1633043"/>
            <a:ext cx="361772" cy="226493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235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" y="1045230"/>
            <a:ext cx="6078666" cy="29665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87A9ABF-0353-40CC-8DC1-A4BD56B5B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1761562"/>
            <a:ext cx="6408115" cy="3234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Access Central Settings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3177" y="976906"/>
            <a:ext cx="197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1. Click Menu Icon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3176" y="1423008"/>
            <a:ext cx="197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2. Click Settings Tab</a:t>
            </a:r>
          </a:p>
        </p:txBody>
      </p:sp>
      <p:cxnSp>
        <p:nvCxnSpPr>
          <p:cNvPr id="10" name="Straight Arrow Connector 9"/>
          <p:cNvCxnSpPr>
            <a:cxnSpLocks/>
            <a:stCxn id="6" idx="1"/>
          </p:cNvCxnSpPr>
          <p:nvPr/>
        </p:nvCxnSpPr>
        <p:spPr>
          <a:xfrm flipH="1" flipV="1">
            <a:off x="6499391" y="1137511"/>
            <a:ext cx="623786" cy="8672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7505130" y="1808018"/>
            <a:ext cx="1043778" cy="180569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0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Finished Workflow Example</a:t>
            </a:r>
            <a:endParaRPr lang="en-US" sz="3200" dirty="0">
              <a:solidFill>
                <a:srgbClr val="591D6C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173D9-68F6-4ADE-8001-3E588C32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330560"/>
            <a:ext cx="8302557" cy="28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947" y="1526448"/>
            <a:ext cx="8350785" cy="2123658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vs Forms Workflows</a:t>
            </a:r>
          </a:p>
        </p:txBody>
      </p:sp>
    </p:spTree>
    <p:extLst>
      <p:ext uri="{BB962C8B-B14F-4D97-AF65-F5344CB8AC3E}">
        <p14:creationId xmlns:p14="http://schemas.microsoft.com/office/powerpoint/2010/main" val="119595613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Content vs Form Workflows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6" name="TextBox 10"/>
          <p:cNvSpPr txBox="1"/>
          <p:nvPr/>
        </p:nvSpPr>
        <p:spPr>
          <a:xfrm>
            <a:off x="725619" y="1073591"/>
            <a:ext cx="7692760" cy="36514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284163" lvl="1" indent="-284163">
              <a:spcAft>
                <a:spcPts val="3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28416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Content Workflows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Automation in Content to Send Trigger Documents to Workflow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Broadcast Actor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Data Export Activity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history is not shared in Content</a:t>
            </a:r>
          </a:p>
          <a:p>
            <a:pPr marL="284163" lvl="1" indent="-284163">
              <a:spcAft>
                <a:spcPts val="3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284163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Forms Workflows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Cannot Use Update Field Activity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Export on End Activity to be sent to Content</a:t>
            </a:r>
          </a:p>
          <a:p>
            <a:pPr marL="800100" lvl="2" indent="-342900"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tabLst>
                <a:tab pos="182880" algn="l"/>
              </a:tabLst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Require Content Import to be imported into Content</a:t>
            </a:r>
          </a:p>
        </p:txBody>
      </p:sp>
    </p:spTree>
    <p:extLst>
      <p:ext uri="{BB962C8B-B14F-4D97-AF65-F5344CB8AC3E}">
        <p14:creationId xmlns:p14="http://schemas.microsoft.com/office/powerpoint/2010/main" val="26645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55632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Monitoring</a:t>
            </a:r>
          </a:p>
        </p:txBody>
      </p:sp>
    </p:spTree>
    <p:extLst>
      <p:ext uri="{BB962C8B-B14F-4D97-AF65-F5344CB8AC3E}">
        <p14:creationId xmlns:p14="http://schemas.microsoft.com/office/powerpoint/2010/main" val="222954672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1A0E77-EB0B-4139-8C83-1864D7015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775" y="1038642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4992" y="1190584"/>
            <a:ext cx="2223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 Monitor can be accessed by clicking the Monitoring tile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90877" y="3958518"/>
            <a:ext cx="941832" cy="893064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7" name="TextBox 10"/>
          <p:cNvSpPr txBox="1"/>
          <p:nvPr/>
        </p:nvSpPr>
        <p:spPr>
          <a:xfrm>
            <a:off x="640081" y="1330559"/>
            <a:ext cx="8143630" cy="33632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 displays the status of Packages currently in Workflows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Displays detailed information for each package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Moving and Reassignment of Packages 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Allows inclusion of reason for moving or reassignment</a:t>
            </a:r>
          </a:p>
        </p:txBody>
      </p:sp>
    </p:spTree>
    <p:extLst>
      <p:ext uri="{BB962C8B-B14F-4D97-AF65-F5344CB8AC3E}">
        <p14:creationId xmlns:p14="http://schemas.microsoft.com/office/powerpoint/2010/main" val="10681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AD75826-2BD4-4816-A463-37370B86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79" y="1194469"/>
            <a:ext cx="6540909" cy="33011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Monitor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9310D-42CF-44FC-8358-EBFF4985E1E1}"/>
              </a:ext>
            </a:extLst>
          </p:cNvPr>
          <p:cNvSpPr txBox="1"/>
          <p:nvPr/>
        </p:nvSpPr>
        <p:spPr>
          <a:xfrm>
            <a:off x="5665840" y="1522634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0D0F4-B30A-41A1-A575-495EDFCC534C}"/>
              </a:ext>
            </a:extLst>
          </p:cNvPr>
          <p:cNvSpPr txBox="1"/>
          <p:nvPr/>
        </p:nvSpPr>
        <p:spPr>
          <a:xfrm>
            <a:off x="2310578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458EB-BCB0-44B6-996F-1710ED52339A}"/>
              </a:ext>
            </a:extLst>
          </p:cNvPr>
          <p:cNvSpPr txBox="1"/>
          <p:nvPr/>
        </p:nvSpPr>
        <p:spPr>
          <a:xfrm>
            <a:off x="8216262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4B8B5-7BA0-4E0C-B145-8680E96A012B}"/>
              </a:ext>
            </a:extLst>
          </p:cNvPr>
          <p:cNvSpPr txBox="1"/>
          <p:nvPr/>
        </p:nvSpPr>
        <p:spPr>
          <a:xfrm>
            <a:off x="3332842" y="2517104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FBA38-CC27-4189-A908-A05D77B21A0A}"/>
              </a:ext>
            </a:extLst>
          </p:cNvPr>
          <p:cNvSpPr txBox="1"/>
          <p:nvPr/>
        </p:nvSpPr>
        <p:spPr>
          <a:xfrm>
            <a:off x="48508" y="1505504"/>
            <a:ext cx="22620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spcAft>
                <a:spcPts val="600"/>
              </a:spcAft>
              <a:buClr>
                <a:srgbClr val="E7642A"/>
              </a:buClr>
              <a:buSzPct val="70000"/>
              <a:buFont typeface="+mj-lt"/>
              <a:buAutoNum type="arabicPeriod"/>
              <a:defRPr b="1">
                <a:solidFill>
                  <a:srgbClr val="209692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r>
              <a:rPr lang="en-US" sz="1600" dirty="0"/>
              <a:t>Search Field</a:t>
            </a:r>
          </a:p>
          <a:p>
            <a:r>
              <a:rPr lang="en-US" sz="1600" dirty="0"/>
              <a:t>Results Filters</a:t>
            </a:r>
          </a:p>
          <a:p>
            <a:r>
              <a:rPr lang="en-US" sz="1600" dirty="0"/>
              <a:t>Batch Actions</a:t>
            </a:r>
          </a:p>
          <a:p>
            <a:r>
              <a:rPr lang="en-US" sz="1600" dirty="0"/>
              <a:t>View Toggle</a:t>
            </a:r>
          </a:p>
          <a:p>
            <a:r>
              <a:rPr lang="en-US" sz="1600" dirty="0"/>
              <a:t>Results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C8343-1A57-471C-89B4-9275425A03FB}"/>
              </a:ext>
            </a:extLst>
          </p:cNvPr>
          <p:cNvSpPr txBox="1"/>
          <p:nvPr/>
        </p:nvSpPr>
        <p:spPr>
          <a:xfrm>
            <a:off x="3428596" y="1671438"/>
            <a:ext cx="314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7642A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3323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Search Options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248585" y="1239673"/>
            <a:ext cx="2793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Packages can be searched for by: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Submission Date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Package Item Name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E2F79F-2D15-4E01-B27B-3EBBD74F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" y="1239673"/>
            <a:ext cx="5618341" cy="23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Search Result Filters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248585" y="1239673"/>
            <a:ext cx="2895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Results can be filtered by: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Status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Name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Step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Assignee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Date Range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Time in Workflow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F1C974D-C087-4E51-931B-217B1FEB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0" y="1116151"/>
            <a:ext cx="6074875" cy="30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Package Details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814840" y="1696699"/>
            <a:ext cx="2329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on a row will open the details of that workflow package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94E7076-6411-48C1-8B15-1243F8155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9" y="1249842"/>
            <a:ext cx="6527548" cy="32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7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E1D19F-B373-407B-9394-9BFC715B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029939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Workflow Settings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1" y="1383008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558" y="1305193"/>
            <a:ext cx="375164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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Manager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and modifying workflows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Settings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Global workflow submission error information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Managing email notifications coming out of Workflow</a:t>
            </a:r>
            <a:endParaRPr lang="en-US">
              <a:solidFill>
                <a:schemeClr val="accent3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sz="200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Workflow Monitor</a:t>
            </a:r>
          </a:p>
          <a:p>
            <a:pPr marL="742950" lvl="1" indent="-285750">
              <a:buClr>
                <a:srgbClr val="E7642A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Managing workflow packages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37181" y="1440079"/>
            <a:ext cx="849507" cy="3389849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952D0A-AABB-4158-975F-656EBABD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8" y="1136959"/>
            <a:ext cx="6464174" cy="326238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Alternate Results Display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51B88-822A-42F9-9477-98651F8EEC87}"/>
              </a:ext>
            </a:extLst>
          </p:cNvPr>
          <p:cNvSpPr txBox="1"/>
          <p:nvPr/>
        </p:nvSpPr>
        <p:spPr>
          <a:xfrm>
            <a:off x="6903779" y="1507540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on the Display selector will provide the user with a different view of the results</a:t>
            </a:r>
          </a:p>
        </p:txBody>
      </p:sp>
      <p:sp>
        <p:nvSpPr>
          <p:cNvPr id="2" name="Rounded Rectangle 8">
            <a:extLst>
              <a:ext uri="{FF2B5EF4-FFF2-40B4-BE49-F238E27FC236}">
                <a16:creationId xmlns:a16="http://schemas.microsoft.com/office/drawing/2014/main" id="{83A183F5-5FF9-42F2-96D8-8F8C6318EDCA}"/>
              </a:ext>
            </a:extLst>
          </p:cNvPr>
          <p:cNvSpPr/>
          <p:nvPr/>
        </p:nvSpPr>
        <p:spPr>
          <a:xfrm>
            <a:off x="6431066" y="1643326"/>
            <a:ext cx="454606" cy="239017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8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Batch 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584A-D00C-4AD9-A830-D053E2A2141A}"/>
              </a:ext>
            </a:extLst>
          </p:cNvPr>
          <p:cNvSpPr txBox="1"/>
          <p:nvPr/>
        </p:nvSpPr>
        <p:spPr>
          <a:xfrm>
            <a:off x="153005" y="3489176"/>
            <a:ext cx="883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Move or Reassign from the Batch Actions dropdown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74D4DB-DB1E-476B-AD7E-28FEBA8E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2" y="1192659"/>
            <a:ext cx="8030424" cy="2109085"/>
          </a:xfrm>
          <a:prstGeom prst="rect">
            <a:avLst/>
          </a:prstGeom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C84D765-C5CA-411F-87C2-8B65360EF7A3}"/>
              </a:ext>
            </a:extLst>
          </p:cNvPr>
          <p:cNvSpPr/>
          <p:nvPr/>
        </p:nvSpPr>
        <p:spPr>
          <a:xfrm>
            <a:off x="1397338" y="1846906"/>
            <a:ext cx="703065" cy="49794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Batch Actions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28584A-D00C-4AD9-A830-D053E2A2141A}"/>
              </a:ext>
            </a:extLst>
          </p:cNvPr>
          <p:cNvSpPr txBox="1"/>
          <p:nvPr/>
        </p:nvSpPr>
        <p:spPr>
          <a:xfrm>
            <a:off x="115889" y="1533923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Packages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new Step or Assignee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Indicate Reason for Action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Confirm Action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7E6CA-1876-4125-B43C-57583F7C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40" y="984155"/>
            <a:ext cx="6717671" cy="339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640536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Moving an Individual Package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B80A3-FC32-434B-9F94-E98D0AD875CA}"/>
              </a:ext>
            </a:extLst>
          </p:cNvPr>
          <p:cNvSpPr txBox="1"/>
          <p:nvPr/>
        </p:nvSpPr>
        <p:spPr>
          <a:xfrm>
            <a:off x="115889" y="1533923"/>
            <a:ext cx="2062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Individual Packages can be moved to a different actor step or End step of the workflow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FE9B3F-954B-444C-920E-FCBD7D543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29" y="1267976"/>
            <a:ext cx="6488582" cy="32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640536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Reassigning an Individual Package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9182B-675E-4BC1-BADA-B0347B267CB1}"/>
              </a:ext>
            </a:extLst>
          </p:cNvPr>
          <p:cNvSpPr txBox="1"/>
          <p:nvPr/>
        </p:nvSpPr>
        <p:spPr>
          <a:xfrm>
            <a:off x="115889" y="1533923"/>
            <a:ext cx="2062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Reassigning takes all selected packages and reassigns to the specified actor in the workflow.</a:t>
            </a:r>
          </a:p>
          <a:p>
            <a:pPr marL="285750" indent="-28575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This does not move the package in the workflow.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B63919-B7AF-4D81-93AB-B9694847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1304004"/>
            <a:ext cx="6605625" cy="33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523" y="1855632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Email Templates</a:t>
            </a:r>
          </a:p>
        </p:txBody>
      </p:sp>
    </p:spTree>
    <p:extLst>
      <p:ext uri="{BB962C8B-B14F-4D97-AF65-F5344CB8AC3E}">
        <p14:creationId xmlns:p14="http://schemas.microsoft.com/office/powerpoint/2010/main" val="205787218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DFFDF8-7D86-4F28-A2DA-9C6BBAC0E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59" y="1038642"/>
            <a:ext cx="3703155" cy="381294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/>
                <a:ea typeface="Source Sans Pro Light"/>
                <a:cs typeface="Tahoma"/>
              </a:rPr>
              <a:t>Email Templates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992" y="1190584"/>
            <a:ext cx="2223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Creating and modifying Email Templates can be accessed by clicking the Email Templates tile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78176" y="3135376"/>
            <a:ext cx="941832" cy="838382"/>
          </a:xfrm>
          <a:prstGeom prst="roundRect">
            <a:avLst/>
          </a:prstGeom>
          <a:noFill/>
          <a:ln w="28575">
            <a:solidFill>
              <a:srgbClr val="E7642A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/>
                <a:ea typeface="Source Sans Pro Light"/>
                <a:cs typeface="Tahoma"/>
              </a:rPr>
              <a:t>Email Templates</a:t>
            </a:r>
            <a:endParaRPr lang="en-US" dirty="0"/>
          </a:p>
        </p:txBody>
      </p:sp>
      <p:sp>
        <p:nvSpPr>
          <p:cNvPr id="7" name="TextBox 10"/>
          <p:cNvSpPr txBox="1"/>
          <p:nvPr/>
        </p:nvSpPr>
        <p:spPr>
          <a:xfrm>
            <a:off x="640081" y="1330559"/>
            <a:ext cx="8143630" cy="33632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Email Templates for Workflow Notifications.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Utilizes Keys to customize the email based on workflow actions, Package’s Name, or the Package Item’s key fields.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24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System generated Email Templates cannot be modified nor deleted – only copied.</a:t>
            </a:r>
          </a:p>
          <a:p>
            <a:pPr marL="0" lvl="1">
              <a:spcAft>
                <a:spcPts val="600"/>
              </a:spcAft>
              <a:buClr>
                <a:srgbClr val="E7642A"/>
              </a:buClr>
              <a:buSzPct val="80000"/>
              <a:tabLst>
                <a:tab pos="346075" algn="l"/>
              </a:tabLst>
            </a:pPr>
            <a:endParaRPr lang="en-US" sz="2400" dirty="0">
              <a:solidFill>
                <a:srgbClr val="0000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3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Creating Email Templates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79033-3533-4832-8F83-C7D016E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" y="1195785"/>
            <a:ext cx="3409393" cy="17656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ED36DC-7438-460F-944C-B7BB636EDA3C}"/>
              </a:ext>
            </a:extLst>
          </p:cNvPr>
          <p:cNvSpPr/>
          <p:nvPr/>
        </p:nvSpPr>
        <p:spPr>
          <a:xfrm>
            <a:off x="62104" y="1739665"/>
            <a:ext cx="879442" cy="17515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06881-48FF-4F18-A273-FD9482DA9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739" y="1195785"/>
            <a:ext cx="5431156" cy="3079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BAF713-D154-4D3E-9031-833F6C6B13A3}"/>
              </a:ext>
            </a:extLst>
          </p:cNvPr>
          <p:cNvCxnSpPr>
            <a:cxnSpLocks/>
          </p:cNvCxnSpPr>
          <p:nvPr/>
        </p:nvCxnSpPr>
        <p:spPr>
          <a:xfrm flipV="1">
            <a:off x="1098550" y="1841500"/>
            <a:ext cx="2457450" cy="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8B787ECB-DB1C-4D2D-AC51-B8CFCF011AF8}"/>
              </a:ext>
            </a:extLst>
          </p:cNvPr>
          <p:cNvSpPr txBox="1"/>
          <p:nvPr/>
        </p:nvSpPr>
        <p:spPr>
          <a:xfrm>
            <a:off x="352378" y="3531790"/>
            <a:ext cx="3119119" cy="106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Setup Email Template Names that are recognizable by the Workflow and a prefix of the relating department</a:t>
            </a:r>
          </a:p>
        </p:txBody>
      </p:sp>
    </p:spTree>
    <p:extLst>
      <p:ext uri="{BB962C8B-B14F-4D97-AF65-F5344CB8AC3E}">
        <p14:creationId xmlns:p14="http://schemas.microsoft.com/office/powerpoint/2010/main" val="38446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Email Templates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8A7A7-5CE9-44E7-9F27-A9D1AE72624C}"/>
              </a:ext>
            </a:extLst>
          </p:cNvPr>
          <p:cNvSpPr txBox="1"/>
          <p:nvPr/>
        </p:nvSpPr>
        <p:spPr>
          <a:xfrm>
            <a:off x="5392811" y="1318601"/>
            <a:ext cx="33909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The following student has submitted a new Special Enrollment Request: Chris Bacon 10000192.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You can view this form here: </a:t>
            </a:r>
            <a:r>
              <a:rPr lang="en-US" sz="12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https://sdnvcentral.etrieve.cloud:443/#inbox/308b7763-cd60-4d82-ad28-3b320b221db7</a:t>
            </a: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D687D-A628-4FF9-912E-34F0666D30A3}"/>
              </a:ext>
            </a:extLst>
          </p:cNvPr>
          <p:cNvSpPr txBox="1"/>
          <p:nvPr/>
        </p:nvSpPr>
        <p:spPr>
          <a:xfrm>
            <a:off x="5392811" y="1041602"/>
            <a:ext cx="33909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New Special Enrollment Request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906F0-1A9C-47C7-B794-A87D9B30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69" y="1041602"/>
            <a:ext cx="4947924" cy="373359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D83E99-24F0-4D15-AD1C-1F3D18215733}"/>
              </a:ext>
            </a:extLst>
          </p:cNvPr>
          <p:cNvSpPr txBox="1"/>
          <p:nvPr/>
        </p:nvSpPr>
        <p:spPr>
          <a:xfrm>
            <a:off x="5392811" y="4101898"/>
            <a:ext cx="3119119" cy="58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“Show” to display the list of Email Template keys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4CFD93-6FF6-4D5F-8850-337030F466F7}"/>
              </a:ext>
            </a:extLst>
          </p:cNvPr>
          <p:cNvSpPr/>
          <p:nvPr/>
        </p:nvSpPr>
        <p:spPr>
          <a:xfrm>
            <a:off x="4718049" y="4629429"/>
            <a:ext cx="417343" cy="17515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42866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Filtering the Workflow List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3" y="976192"/>
            <a:ext cx="6201198" cy="30263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40023" y="1517218"/>
            <a:ext cx="2223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Workflow list can be filtered by entering text in the Search field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220383" y="1330560"/>
            <a:ext cx="619640" cy="493851"/>
          </a:xfrm>
          <a:prstGeom prst="straightConnector1">
            <a:avLst/>
          </a:prstGeom>
          <a:ln w="38100">
            <a:solidFill>
              <a:srgbClr val="E7642A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Email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5B17D-106C-4683-9D43-84132E977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0" y="1041582"/>
            <a:ext cx="4958085" cy="374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FCDB6-5D22-41E0-BCDD-2BE4C8B37C59}"/>
              </a:ext>
            </a:extLst>
          </p:cNvPr>
          <p:cNvSpPr txBox="1"/>
          <p:nvPr/>
        </p:nvSpPr>
        <p:spPr>
          <a:xfrm>
            <a:off x="5392811" y="1318581"/>
            <a:ext cx="33909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The following student has submitted a new Special Enrollment Request: Chris Bacon 10000192.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You can view this form here: </a:t>
            </a:r>
            <a:r>
              <a:rPr lang="en-US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https://sdnvcentral.etrieve.cloud:443/#inbox/308b7763-cd60-4d82-ad28-3b320b221db7</a:t>
            </a:r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70C0"/>
              </a:solidFill>
            </a:endParaRP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CD58FA-C393-4C32-BA0F-C06CCDA82134}"/>
              </a:ext>
            </a:extLst>
          </p:cNvPr>
          <p:cNvSpPr txBox="1"/>
          <p:nvPr/>
        </p:nvSpPr>
        <p:spPr>
          <a:xfrm>
            <a:off x="5392811" y="1041582"/>
            <a:ext cx="33909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New Special Enrollment Request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211D80B6-0652-4F0A-899D-C73440084E10}"/>
              </a:ext>
            </a:extLst>
          </p:cNvPr>
          <p:cNvSpPr txBox="1"/>
          <p:nvPr/>
        </p:nvSpPr>
        <p:spPr>
          <a:xfrm>
            <a:off x="5392811" y="3854450"/>
            <a:ext cx="3119119" cy="83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the email template key to copy the code into your clipboard.</a:t>
            </a:r>
          </a:p>
        </p:txBody>
      </p:sp>
    </p:spTree>
    <p:extLst>
      <p:ext uri="{BB962C8B-B14F-4D97-AF65-F5344CB8AC3E}">
        <p14:creationId xmlns:p14="http://schemas.microsoft.com/office/powerpoint/2010/main" val="38616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60288" y="291918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Copy Email Templates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8C83DE-A766-4D39-AFC4-9EA0D66E71FD}"/>
              </a:ext>
            </a:extLst>
          </p:cNvPr>
          <p:cNvGrpSpPr/>
          <p:nvPr/>
        </p:nvGrpSpPr>
        <p:grpSpPr>
          <a:xfrm>
            <a:off x="187469" y="1041602"/>
            <a:ext cx="4947924" cy="3733598"/>
            <a:chOff x="187469" y="1041602"/>
            <a:chExt cx="4947924" cy="3733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6804E0-B24E-4673-A2D2-9EC497C7C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469" y="1041602"/>
              <a:ext cx="4947924" cy="37335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FE2EF94-56E4-406A-988E-8781348F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713" y="3544403"/>
              <a:ext cx="979250" cy="54856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2A70B1-D13D-4ADE-8831-614349CA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158" y="2571750"/>
            <a:ext cx="3052381" cy="141904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32BD6D-33D1-409B-9335-F36FA56C97D1}"/>
              </a:ext>
            </a:extLst>
          </p:cNvPr>
          <p:cNvSpPr/>
          <p:nvPr/>
        </p:nvSpPr>
        <p:spPr>
          <a:xfrm>
            <a:off x="316995" y="3544403"/>
            <a:ext cx="813973" cy="46411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D6195ED-18F3-4502-B4D2-936AA8CC7BD6}"/>
              </a:ext>
            </a:extLst>
          </p:cNvPr>
          <p:cNvSpPr txBox="1"/>
          <p:nvPr/>
        </p:nvSpPr>
        <p:spPr>
          <a:xfrm>
            <a:off x="5399992" y="1178304"/>
            <a:ext cx="3119119" cy="1945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Copy Email Templates by clicking on the “Copy” button found below the Body of the Email Template</a:t>
            </a:r>
          </a:p>
          <a:p>
            <a:pPr marL="346075" lvl="1" indent="-346075">
              <a:spcAft>
                <a:spcPts val="60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>
                <a:tab pos="346075" algn="l"/>
              </a:tabLst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Enter a new name for the copied Email Template and press “Confirm”</a:t>
            </a:r>
          </a:p>
        </p:txBody>
      </p:sp>
    </p:spTree>
    <p:extLst>
      <p:ext uri="{BB962C8B-B14F-4D97-AF65-F5344CB8AC3E}">
        <p14:creationId xmlns:p14="http://schemas.microsoft.com/office/powerpoint/2010/main" val="73670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1698" y="375357"/>
            <a:ext cx="8579042" cy="173361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dirty="0">
                <a:latin typeface="Source Sans Pro Light"/>
                <a:cs typeface="Source Sans Pro Light"/>
              </a:rPr>
              <a:t>Thank You!</a:t>
            </a:r>
            <a:endParaRPr lang="en-US" sz="6600" dirty="0">
              <a:solidFill>
                <a:srgbClr val="591D6C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29" y="1475441"/>
            <a:ext cx="6751606" cy="36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0959" y="121267"/>
            <a:ext cx="8423423" cy="1038642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Tahoma" panose="020B0604030504040204" pitchFamily="34" charset="0"/>
              </a:rPr>
              <a:t>Deleting a Workflow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0722" y="1330560"/>
            <a:ext cx="8302556" cy="3394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spcBef>
                <a:spcPts val="0"/>
              </a:spcBef>
              <a:spcAft>
                <a:spcPts val="1200"/>
              </a:spcAft>
              <a:buClr>
                <a:srgbClr val="0E9491"/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Source Sans Pro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147" y="922039"/>
            <a:ext cx="7616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Edit</a:t>
            </a:r>
          </a:p>
          <a:p>
            <a:pPr marL="342900" indent="-34290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Workflow(s)</a:t>
            </a:r>
          </a:p>
          <a:p>
            <a:pPr marL="342900" indent="-342900">
              <a:buClr>
                <a:srgbClr val="E7642A"/>
              </a:buClr>
              <a:buSzPct val="70000"/>
              <a:buFont typeface="Wingdings 3" panose="05040102010807070707" pitchFamily="18" charset="2"/>
              <a:buChar char="u"/>
            </a:pPr>
            <a:r>
              <a: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Delete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2CF59-302B-414E-B559-08E58AB48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2" y="1843006"/>
            <a:ext cx="8558602" cy="637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62C28C-1F11-49D0-832F-3385D28F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22" y="2648392"/>
            <a:ext cx="8558602" cy="172077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584EB1A-D664-47AB-92D7-B96AF61D63C6}"/>
              </a:ext>
            </a:extLst>
          </p:cNvPr>
          <p:cNvSpPr/>
          <p:nvPr/>
        </p:nvSpPr>
        <p:spPr>
          <a:xfrm>
            <a:off x="7721599" y="2074565"/>
            <a:ext cx="346688" cy="234898"/>
          </a:xfrm>
          <a:prstGeom prst="ellipse">
            <a:avLst/>
          </a:prstGeom>
          <a:noFill/>
          <a:ln w="12700"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B8FBD0-9952-4020-96ED-F952C135D57B}"/>
              </a:ext>
            </a:extLst>
          </p:cNvPr>
          <p:cNvSpPr/>
          <p:nvPr/>
        </p:nvSpPr>
        <p:spPr>
          <a:xfrm>
            <a:off x="649705" y="3466445"/>
            <a:ext cx="168442" cy="172267"/>
          </a:xfrm>
          <a:prstGeom prst="ellipse">
            <a:avLst/>
          </a:prstGeom>
          <a:noFill/>
          <a:ln w="12700"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5EEAB6-E6BC-425A-A2DC-32B631727524}"/>
              </a:ext>
            </a:extLst>
          </p:cNvPr>
          <p:cNvSpPr/>
          <p:nvPr/>
        </p:nvSpPr>
        <p:spPr>
          <a:xfrm>
            <a:off x="7237186" y="2842274"/>
            <a:ext cx="441158" cy="300558"/>
          </a:xfrm>
          <a:prstGeom prst="ellipse">
            <a:avLst/>
          </a:prstGeom>
          <a:noFill/>
          <a:ln w="12700"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243" y="1892208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Workflows</a:t>
            </a:r>
          </a:p>
        </p:txBody>
      </p:sp>
    </p:spTree>
    <p:extLst>
      <p:ext uri="{BB962C8B-B14F-4D97-AF65-F5344CB8AC3E}">
        <p14:creationId xmlns:p14="http://schemas.microsoft.com/office/powerpoint/2010/main" val="12766877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Custom 4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D Headline+bullets">
  <a:themeElements>
    <a:clrScheme name="Custom 5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ppt/theme/themeOverride2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ppt/theme/themeOverride3.xml><?xml version="1.0" encoding="utf-8"?>
<a:themeOverride xmlns:a="http://schemas.openxmlformats.org/drawingml/2006/main">
  <a:clrScheme name="Custom 6">
    <a:dk1>
      <a:srgbClr val="591D6C"/>
    </a:dk1>
    <a:lt1>
      <a:sysClr val="window" lastClr="FFFFFF"/>
    </a:lt1>
    <a:dk2>
      <a:srgbClr val="48464B"/>
    </a:dk2>
    <a:lt2>
      <a:srgbClr val="FFFFFF"/>
    </a:lt2>
    <a:accent1>
      <a:srgbClr val="591D6C"/>
    </a:accent1>
    <a:accent2>
      <a:srgbClr val="0E9491"/>
    </a:accent2>
    <a:accent3>
      <a:srgbClr val="48464B"/>
    </a:accent3>
    <a:accent4>
      <a:srgbClr val="E7642A"/>
    </a:accent4>
    <a:accent5>
      <a:srgbClr val="DBAB1B"/>
    </a:accent5>
    <a:accent6>
      <a:srgbClr val="BFBFBF"/>
    </a:accent6>
    <a:hlink>
      <a:srgbClr val="FFFFFF"/>
    </a:hlink>
    <a:folHlink>
      <a:srgbClr val="0E94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59E136C22F984BA0C8F6FB3A46CF2D" ma:contentTypeVersion="13" ma:contentTypeDescription="Create a new document." ma:contentTypeScope="" ma:versionID="8944845010eaa635764dddb0b8f3bd31">
  <xsd:schema xmlns:xsd="http://www.w3.org/2001/XMLSchema" xmlns:xs="http://www.w3.org/2001/XMLSchema" xmlns:p="http://schemas.microsoft.com/office/2006/metadata/properties" xmlns:ns2="e1cab490-67e4-4a19-b2f5-040f41917aee" xmlns:ns3="0489acb1-f2a1-4ac7-a7f4-a5b276df8b99" targetNamespace="http://schemas.microsoft.com/office/2006/metadata/properties" ma:root="true" ma:fieldsID="4592d86e8e734946a6231d794c26b65a" ns2:_="" ns3:_="">
    <xsd:import namespace="e1cab490-67e4-4a19-b2f5-040f41917aee"/>
    <xsd:import namespace="0489acb1-f2a1-4ac7-a7f4-a5b276df8b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_Flow_SignoffStatu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cab490-67e4-4a19-b2f5-040f41917a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9acb1-f2a1-4ac7-a7f4-a5b276df8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_Flow_SignoffStatus" ma:index="14" nillable="true" ma:displayName="Sign-off status" ma:internalName="_x0024_Resources_x003a_core_x002c_Signoff_Status_x003b_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cab490-67e4-4a19-b2f5-040f41917aee">
      <UserInfo>
        <DisplayName/>
        <AccountId xsi:nil="true"/>
        <AccountType/>
      </UserInfo>
    </SharedWithUsers>
    <_Flow_SignoffStatus xmlns="0489acb1-f2a1-4ac7-a7f4-a5b276df8b99" xsi:nil="true"/>
  </documentManagement>
</p:properties>
</file>

<file path=customXml/itemProps1.xml><?xml version="1.0" encoding="utf-8"?>
<ds:datastoreItem xmlns:ds="http://schemas.openxmlformats.org/officeDocument/2006/customXml" ds:itemID="{85160884-6274-406B-9419-A6354CC2F2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93A0B4-DA1C-40E3-A7DD-8E3C7E026E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cab490-67e4-4a19-b2f5-040f41917aee"/>
    <ds:schemaRef ds:uri="0489acb1-f2a1-4ac7-a7f4-a5b276df8b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FEA445-F949-4546-B08A-20E50F14B8CC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e1cab490-67e4-4a19-b2f5-040f41917aee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0489acb1-f2a1-4ac7-a7f4-a5b276df8b9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15092</TotalTime>
  <Words>3153</Words>
  <Application>Microsoft Office PowerPoint</Application>
  <PresentationFormat>On-screen Show (16:9)</PresentationFormat>
  <Paragraphs>528</Paragraphs>
  <Slides>72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Arial</vt:lpstr>
      <vt:lpstr>Calibri</vt:lpstr>
      <vt:lpstr>Calibri Light</vt:lpstr>
      <vt:lpstr>Lucida Grande</vt:lpstr>
      <vt:lpstr>Source Sans Pro</vt:lpstr>
      <vt:lpstr>Source Sans Pro Light</vt:lpstr>
      <vt:lpstr>Webdings</vt:lpstr>
      <vt:lpstr>Wingdings</vt:lpstr>
      <vt:lpstr>Wingdings 3</vt:lpstr>
      <vt:lpstr>Default Theme</vt:lpstr>
      <vt:lpstr>SD Headline+bullets</vt:lpstr>
      <vt:lpstr>2_Office Theme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Sneddon</dc:creator>
  <cp:lastModifiedBy>Kevin Lintz</cp:lastModifiedBy>
  <cp:revision>214</cp:revision>
  <dcterms:modified xsi:type="dcterms:W3CDTF">2022-10-19T15:09:33Z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0x0101006059E136C22F984BA0C8F6FB3A46CF2D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Order">
    <vt:r8>3272600</vt:r8>
  </property>
</Properties>
</file>